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7"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Poppins" panose="00000500000000000000" pitchFamily="2" charset="0"/>
      <p:regular r:id="rId23"/>
      <p:bold r:id="rId24"/>
      <p:italic r:id="rId25"/>
      <p:boldItalic r:id="rId26"/>
    </p:embeddedFont>
    <p:embeddedFont>
      <p:font typeface="Poppins" panose="00000500000000000000" pitchFamily="2" charset="0"/>
      <p:regular r:id="rId23"/>
      <p:bold r:id="rId24"/>
      <p:italic r:id="rId25"/>
      <p:boldItalic r:id="rId26"/>
    </p:embeddedFont>
    <p:embeddedFont>
      <p:font typeface="Poppins Bold" panose="00000800000000000000" pitchFamily="2"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B55F46-5666-EBE5-F4A7-4F4C97658DAB}" v="59" dt="2024-12-11T06:40:25.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al Öklük" userId="S::hilal.okluk2821@gop.edu.tr::4a3bbd8d-70fb-4718-bcbd-647255d72a9a" providerId="AD" clId="Web-{BEB55F46-5666-EBE5-F4A7-4F4C97658DAB}"/>
    <pc:docChg chg="addSld delSld modSld">
      <pc:chgData name="Hilal Öklük" userId="S::hilal.okluk2821@gop.edu.tr::4a3bbd8d-70fb-4718-bcbd-647255d72a9a" providerId="AD" clId="Web-{BEB55F46-5666-EBE5-F4A7-4F4C97658DAB}" dt="2024-12-11T06:40:22.841" v="56" actId="20577"/>
      <pc:docMkLst>
        <pc:docMk/>
      </pc:docMkLst>
      <pc:sldChg chg="add del">
        <pc:chgData name="Hilal Öklük" userId="S::hilal.okluk2821@gop.edu.tr::4a3bbd8d-70fb-4718-bcbd-647255d72a9a" providerId="AD" clId="Web-{BEB55F46-5666-EBE5-F4A7-4F4C97658DAB}" dt="2024-12-11T06:39:12.277" v="43"/>
        <pc:sldMkLst>
          <pc:docMk/>
          <pc:sldMk cId="0" sldId="256"/>
        </pc:sldMkLst>
      </pc:sldChg>
      <pc:sldChg chg="addSp delSp modSp">
        <pc:chgData name="Hilal Öklük" userId="S::hilal.okluk2821@gop.edu.tr::4a3bbd8d-70fb-4718-bcbd-647255d72a9a" providerId="AD" clId="Web-{BEB55F46-5666-EBE5-F4A7-4F4C97658DAB}" dt="2024-12-11T06:40:22.841" v="56" actId="20577"/>
        <pc:sldMkLst>
          <pc:docMk/>
          <pc:sldMk cId="0" sldId="262"/>
        </pc:sldMkLst>
        <pc:spChg chg="add del topLvl">
          <ac:chgData name="Hilal Öklük" userId="S::hilal.okluk2821@gop.edu.tr::4a3bbd8d-70fb-4718-bcbd-647255d72a9a" providerId="AD" clId="Web-{BEB55F46-5666-EBE5-F4A7-4F4C97658DAB}" dt="2024-12-11T06:38:59.183" v="41"/>
          <ac:spMkLst>
            <pc:docMk/>
            <pc:sldMk cId="0" sldId="262"/>
            <ac:spMk id="3" creationId="{00000000-0000-0000-0000-000000000000}"/>
          </ac:spMkLst>
        </pc:spChg>
        <pc:spChg chg="mod">
          <ac:chgData name="Hilal Öklük" userId="S::hilal.okluk2821@gop.edu.tr::4a3bbd8d-70fb-4718-bcbd-647255d72a9a" providerId="AD" clId="Web-{BEB55F46-5666-EBE5-F4A7-4F4C97658DAB}" dt="2024-12-11T06:28:36.435" v="19" actId="20577"/>
          <ac:spMkLst>
            <pc:docMk/>
            <pc:sldMk cId="0" sldId="262"/>
            <ac:spMk id="21" creationId="{00000000-0000-0000-0000-000000000000}"/>
          </ac:spMkLst>
        </pc:spChg>
        <pc:spChg chg="mod">
          <ac:chgData name="Hilal Öklük" userId="S::hilal.okluk2821@gop.edu.tr::4a3bbd8d-70fb-4718-bcbd-647255d72a9a" providerId="AD" clId="Web-{BEB55F46-5666-EBE5-F4A7-4F4C97658DAB}" dt="2024-12-11T06:40:22.841" v="56" actId="20577"/>
          <ac:spMkLst>
            <pc:docMk/>
            <pc:sldMk cId="0" sldId="262"/>
            <ac:spMk id="22" creationId="{00000000-0000-0000-0000-000000000000}"/>
          </ac:spMkLst>
        </pc:spChg>
        <pc:grpChg chg="del mod">
          <ac:chgData name="Hilal Öklük" userId="S::hilal.okluk2821@gop.edu.tr::4a3bbd8d-70fb-4718-bcbd-647255d72a9a" providerId="AD" clId="Web-{BEB55F46-5666-EBE5-F4A7-4F4C97658DAB}" dt="2024-12-11T06:38:57.433" v="40"/>
          <ac:grpSpMkLst>
            <pc:docMk/>
            <pc:sldMk cId="0" sldId="262"/>
            <ac:grpSpMk id="2" creationId="{00000000-0000-0000-0000-000000000000}"/>
          </ac:grpSpMkLst>
        </pc:grpChg>
        <pc:grpChg chg="mod">
          <ac:chgData name="Hilal Öklük" userId="S::hilal.okluk2821@gop.edu.tr::4a3bbd8d-70fb-4718-bcbd-647255d72a9a" providerId="AD" clId="Web-{BEB55F46-5666-EBE5-F4A7-4F4C97658DAB}" dt="2024-12-11T06:26:39.542" v="8" actId="1076"/>
          <ac:grpSpMkLst>
            <pc:docMk/>
            <pc:sldMk cId="0" sldId="262"/>
            <ac:grpSpMk id="10" creationId="{00000000-0000-0000-0000-000000000000}"/>
          </ac:grpSpMkLst>
        </pc:grpChg>
      </pc:sldChg>
      <pc:sldChg chg="addSp delSp modSp new mod setBg">
        <pc:chgData name="Hilal Öklük" userId="S::hilal.okluk2821@gop.edu.tr::4a3bbd8d-70fb-4718-bcbd-647255d72a9a" providerId="AD" clId="Web-{BEB55F46-5666-EBE5-F4A7-4F4C97658DAB}" dt="2024-12-11T06:35:06.022" v="39"/>
        <pc:sldMkLst>
          <pc:docMk/>
          <pc:sldMk cId="1994561594" sldId="277"/>
        </pc:sldMkLst>
        <pc:spChg chg="add del">
          <ac:chgData name="Hilal Öklük" userId="S::hilal.okluk2821@gop.edu.tr::4a3bbd8d-70fb-4718-bcbd-647255d72a9a" providerId="AD" clId="Web-{BEB55F46-5666-EBE5-F4A7-4F4C97658DAB}" dt="2024-12-11T06:30:55.813" v="31"/>
          <ac:spMkLst>
            <pc:docMk/>
            <pc:sldMk cId="1994561594" sldId="277"/>
            <ac:spMk id="4" creationId="{AB8C311F-7253-4AED-9701-7FC0708C41C7}"/>
          </ac:spMkLst>
        </pc:spChg>
        <pc:spChg chg="add del">
          <ac:chgData name="Hilal Öklük" userId="S::hilal.okluk2821@gop.edu.tr::4a3bbd8d-70fb-4718-bcbd-647255d72a9a" providerId="AD" clId="Web-{BEB55F46-5666-EBE5-F4A7-4F4C97658DAB}" dt="2024-12-11T06:31:11.892" v="33"/>
          <ac:spMkLst>
            <pc:docMk/>
            <pc:sldMk cId="1994561594" sldId="277"/>
            <ac:spMk id="5" creationId="{5D9FC6AC-4A12-4825-8ABE-0732B8EF4D16}"/>
          </ac:spMkLst>
        </pc:spChg>
        <pc:spChg chg="add del">
          <ac:chgData name="Hilal Öklük" userId="S::hilal.okluk2821@gop.edu.tr::4a3bbd8d-70fb-4718-bcbd-647255d72a9a" providerId="AD" clId="Web-{BEB55F46-5666-EBE5-F4A7-4F4C97658DAB}" dt="2024-12-11T06:31:16.485" v="35"/>
          <ac:spMkLst>
            <pc:docMk/>
            <pc:sldMk cId="1994561594" sldId="277"/>
            <ac:spMk id="6" creationId="{42A4FC2C-047E-45A5-965D-8E1E3BF09BC6}"/>
          </ac:spMkLst>
        </pc:spChg>
        <pc:spChg chg="add del">
          <ac:chgData name="Hilal Öklük" userId="S::hilal.okluk2821@gop.edu.tr::4a3bbd8d-70fb-4718-bcbd-647255d72a9a" providerId="AD" clId="Web-{BEB55F46-5666-EBE5-F4A7-4F4C97658DAB}" dt="2024-12-11T06:30:42.485" v="29"/>
          <ac:spMkLst>
            <pc:docMk/>
            <pc:sldMk cId="1994561594" sldId="277"/>
            <ac:spMk id="7" creationId="{42A4FC2C-047E-45A5-965D-8E1E3BF09BC6}"/>
          </ac:spMkLst>
        </pc:spChg>
        <pc:spChg chg="add del">
          <ac:chgData name="Hilal Öklük" userId="S::hilal.okluk2821@gop.edu.tr::4a3bbd8d-70fb-4718-bcbd-647255d72a9a" providerId="AD" clId="Web-{BEB55F46-5666-EBE5-F4A7-4F4C97658DAB}" dt="2024-12-11T06:31:33.080" v="37"/>
          <ac:spMkLst>
            <pc:docMk/>
            <pc:sldMk cId="1994561594" sldId="277"/>
            <ac:spMk id="8" creationId="{AB8C311F-7253-4AED-9701-7FC0708C41C7}"/>
          </ac:spMkLst>
        </pc:spChg>
        <pc:spChg chg="add del">
          <ac:chgData name="Hilal Öklük" userId="S::hilal.okluk2821@gop.edu.tr::4a3bbd8d-70fb-4718-bcbd-647255d72a9a" providerId="AD" clId="Web-{BEB55F46-5666-EBE5-F4A7-4F4C97658DAB}" dt="2024-12-11T06:30:55.813" v="31"/>
          <ac:spMkLst>
            <pc:docMk/>
            <pc:sldMk cId="1994561594" sldId="277"/>
            <ac:spMk id="9" creationId="{E2384209-CB15-4CDF-9D31-C44FD9A3F20D}"/>
          </ac:spMkLst>
        </pc:spChg>
        <pc:spChg chg="add del">
          <ac:chgData name="Hilal Öklük" userId="S::hilal.okluk2821@gop.edu.tr::4a3bbd8d-70fb-4718-bcbd-647255d72a9a" providerId="AD" clId="Web-{BEB55F46-5666-EBE5-F4A7-4F4C97658DAB}" dt="2024-12-11T06:31:33.080" v="37"/>
          <ac:spMkLst>
            <pc:docMk/>
            <pc:sldMk cId="1994561594" sldId="277"/>
            <ac:spMk id="10" creationId="{E2384209-CB15-4CDF-9D31-C44FD9A3F20D}"/>
          </ac:spMkLst>
        </pc:spChg>
        <pc:spChg chg="add del">
          <ac:chgData name="Hilal Öklük" userId="S::hilal.okluk2821@gop.edu.tr::4a3bbd8d-70fb-4718-bcbd-647255d72a9a" providerId="AD" clId="Web-{BEB55F46-5666-EBE5-F4A7-4F4C97658DAB}" dt="2024-12-11T06:30:55.813" v="31"/>
          <ac:spMkLst>
            <pc:docMk/>
            <pc:sldMk cId="1994561594" sldId="277"/>
            <ac:spMk id="11" creationId="{2633B3B5-CC90-43F0-8714-D31D1F3F0209}"/>
          </ac:spMkLst>
        </pc:spChg>
        <pc:spChg chg="add del">
          <ac:chgData name="Hilal Öklük" userId="S::hilal.okluk2821@gop.edu.tr::4a3bbd8d-70fb-4718-bcbd-647255d72a9a" providerId="AD" clId="Web-{BEB55F46-5666-EBE5-F4A7-4F4C97658DAB}" dt="2024-12-11T06:31:33.080" v="37"/>
          <ac:spMkLst>
            <pc:docMk/>
            <pc:sldMk cId="1994561594" sldId="277"/>
            <ac:spMk id="12" creationId="{2633B3B5-CC90-43F0-8714-D31D1F3F0209}"/>
          </ac:spMkLst>
        </pc:spChg>
        <pc:spChg chg="add del">
          <ac:chgData name="Hilal Öklük" userId="S::hilal.okluk2821@gop.edu.tr::4a3bbd8d-70fb-4718-bcbd-647255d72a9a" providerId="AD" clId="Web-{BEB55F46-5666-EBE5-F4A7-4F4C97658DAB}" dt="2024-12-11T06:30:55.813" v="31"/>
          <ac:spMkLst>
            <pc:docMk/>
            <pc:sldMk cId="1994561594" sldId="277"/>
            <ac:spMk id="13" creationId="{A8D57A06-A426-446D-B02C-A2DC6B62E45E}"/>
          </ac:spMkLst>
        </pc:spChg>
        <pc:spChg chg="add del">
          <ac:chgData name="Hilal Öklük" userId="S::hilal.okluk2821@gop.edu.tr::4a3bbd8d-70fb-4718-bcbd-647255d72a9a" providerId="AD" clId="Web-{BEB55F46-5666-EBE5-F4A7-4F4C97658DAB}" dt="2024-12-11T06:31:33.080" v="37"/>
          <ac:spMkLst>
            <pc:docMk/>
            <pc:sldMk cId="1994561594" sldId="277"/>
            <ac:spMk id="14" creationId="{A8D57A06-A426-446D-B02C-A2DC6B62E45E}"/>
          </ac:spMkLst>
        </pc:spChg>
        <pc:spChg chg="add del">
          <ac:chgData name="Hilal Öklük" userId="S::hilal.okluk2821@gop.edu.tr::4a3bbd8d-70fb-4718-bcbd-647255d72a9a" providerId="AD" clId="Web-{BEB55F46-5666-EBE5-F4A7-4F4C97658DAB}" dt="2024-12-11T06:35:06.022" v="39"/>
          <ac:spMkLst>
            <pc:docMk/>
            <pc:sldMk cId="1994561594" sldId="277"/>
            <ac:spMk id="15" creationId="{5D9FC6AC-4A12-4825-8ABE-0732B8EF4D16}"/>
          </ac:spMkLst>
        </pc:spChg>
        <pc:picChg chg="add mod">
          <ac:chgData name="Hilal Öklük" userId="S::hilal.okluk2821@gop.edu.tr::4a3bbd8d-70fb-4718-bcbd-647255d72a9a" providerId="AD" clId="Web-{BEB55F46-5666-EBE5-F4A7-4F4C97658DAB}" dt="2024-12-11T06:35:06.022" v="39"/>
          <ac:picMkLst>
            <pc:docMk/>
            <pc:sldMk cId="1994561594" sldId="277"/>
            <ac:picMk id="2" creationId="{097B5521-162B-F56B-6549-EE6D6C269AC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grafik tasarım, ekran görüntüsü, logo içeren bir resim&#10;&#10;Açıklama otomatik olarak oluşturuldu">
            <a:extLst>
              <a:ext uri="{FF2B5EF4-FFF2-40B4-BE49-F238E27FC236}">
                <a16:creationId xmlns:a16="http://schemas.microsoft.com/office/drawing/2014/main" id="{097B5521-162B-F56B-6549-EE6D6C269ACC}"/>
              </a:ext>
            </a:extLst>
          </p:cNvPr>
          <p:cNvPicPr>
            <a:picLocks noChangeAspect="1"/>
          </p:cNvPicPr>
          <p:nvPr/>
        </p:nvPicPr>
        <p:blipFill>
          <a:blip r:embed="rId2"/>
          <a:stretch>
            <a:fillRect/>
          </a:stretch>
        </p:blipFill>
        <p:spPr>
          <a:xfrm>
            <a:off x="-4118" y="3991"/>
            <a:ext cx="18306534" cy="10309910"/>
          </a:xfrm>
          <a:prstGeom prst="rect">
            <a:avLst/>
          </a:prstGeom>
        </p:spPr>
      </p:pic>
    </p:spTree>
    <p:extLst>
      <p:ext uri="{BB962C8B-B14F-4D97-AF65-F5344CB8AC3E}">
        <p14:creationId xmlns:p14="http://schemas.microsoft.com/office/powerpoint/2010/main" val="1994561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293894"/>
            <a:ext cx="16230600" cy="6305961"/>
            <a:chOff x="0" y="0"/>
            <a:chExt cx="2287793" cy="888860"/>
          </a:xfrm>
        </p:grpSpPr>
        <p:sp>
          <p:nvSpPr>
            <p:cNvPr id="6" name="Freeform 6"/>
            <p:cNvSpPr/>
            <p:nvPr/>
          </p:nvSpPr>
          <p:spPr>
            <a:xfrm>
              <a:off x="0" y="0"/>
              <a:ext cx="2287793" cy="888860"/>
            </a:xfrm>
            <a:custGeom>
              <a:avLst/>
              <a:gdLst/>
              <a:ahLst/>
              <a:cxnLst/>
              <a:rect l="l" t="t" r="r" b="b"/>
              <a:pathLst>
                <a:path w="2287793" h="888860">
                  <a:moveTo>
                    <a:pt x="9540" y="0"/>
                  </a:moveTo>
                  <a:lnTo>
                    <a:pt x="2278253" y="0"/>
                  </a:lnTo>
                  <a:cubicBezTo>
                    <a:pt x="2280783" y="0"/>
                    <a:pt x="2283209" y="1005"/>
                    <a:pt x="2284999" y="2794"/>
                  </a:cubicBezTo>
                  <a:cubicBezTo>
                    <a:pt x="2286788" y="4583"/>
                    <a:pt x="2287793" y="7010"/>
                    <a:pt x="2287793" y="9540"/>
                  </a:cubicBezTo>
                  <a:lnTo>
                    <a:pt x="2287793" y="879320"/>
                  </a:lnTo>
                  <a:cubicBezTo>
                    <a:pt x="2287793" y="884589"/>
                    <a:pt x="2283522" y="888860"/>
                    <a:pt x="2278253" y="888860"/>
                  </a:cubicBezTo>
                  <a:lnTo>
                    <a:pt x="9540" y="888860"/>
                  </a:lnTo>
                  <a:cubicBezTo>
                    <a:pt x="4271" y="888860"/>
                    <a:pt x="0" y="884589"/>
                    <a:pt x="0" y="879320"/>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287793" cy="926960"/>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799"/>
                </a:lnSpc>
              </a:pPr>
              <a:endParaRPr/>
            </a:p>
            <a:p>
              <a:pPr algn="ctr">
                <a:lnSpc>
                  <a:spcPts val="2799"/>
                </a:lnSpc>
                <a:spcBef>
                  <a:spcPct val="0"/>
                </a:spcBef>
              </a:pPr>
              <a:endParaRPr/>
            </a:p>
          </p:txBody>
        </p:sp>
      </p:grpSp>
      <p:sp>
        <p:nvSpPr>
          <p:cNvPr id="8" name="Freeform 8"/>
          <p:cNvSpPr/>
          <p:nvPr/>
        </p:nvSpPr>
        <p:spPr>
          <a:xfrm>
            <a:off x="1117861" y="2571685"/>
            <a:ext cx="421709" cy="421709"/>
          </a:xfrm>
          <a:custGeom>
            <a:avLst/>
            <a:gdLst/>
            <a:ahLst/>
            <a:cxnLst/>
            <a:rect l="l" t="t" r="r" b="b"/>
            <a:pathLst>
              <a:path w="421709" h="421709">
                <a:moveTo>
                  <a:pt x="0" y="0"/>
                </a:moveTo>
                <a:lnTo>
                  <a:pt x="421708" y="0"/>
                </a:lnTo>
                <a:lnTo>
                  <a:pt x="421708" y="421708"/>
                </a:lnTo>
                <a:lnTo>
                  <a:pt x="0" y="421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28700" y="917764"/>
            <a:ext cx="16230600" cy="807119"/>
            <a:chOff x="0" y="0"/>
            <a:chExt cx="2287793" cy="113768"/>
          </a:xfrm>
        </p:grpSpPr>
        <p:sp>
          <p:nvSpPr>
            <p:cNvPr id="10" name="Freeform 10"/>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1" name="TextBox 11"/>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18208"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286879" y="4199586"/>
            <a:ext cx="15841092" cy="2851397"/>
          </a:xfrm>
          <a:custGeom>
            <a:avLst/>
            <a:gdLst/>
            <a:ahLst/>
            <a:cxnLst/>
            <a:rect l="l" t="t" r="r" b="b"/>
            <a:pathLst>
              <a:path w="15841092" h="2851397">
                <a:moveTo>
                  <a:pt x="0" y="0"/>
                </a:moveTo>
                <a:lnTo>
                  <a:pt x="15841092" y="0"/>
                </a:lnTo>
                <a:lnTo>
                  <a:pt x="15841092" y="2851397"/>
                </a:lnTo>
                <a:lnTo>
                  <a:pt x="0" y="2851397"/>
                </a:lnTo>
                <a:lnTo>
                  <a:pt x="0" y="0"/>
                </a:lnTo>
                <a:close/>
              </a:path>
            </a:pathLst>
          </a:custGeom>
          <a:blipFill>
            <a:blip r:embed="rId6"/>
            <a:stretch>
              <a:fillRect/>
            </a:stretch>
          </a:blipFill>
        </p:spPr>
      </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10</a:t>
            </a:r>
          </a:p>
        </p:txBody>
      </p:sp>
      <p:sp>
        <p:nvSpPr>
          <p:cNvPr id="15" name="TextBox 15"/>
          <p:cNvSpPr txBox="1"/>
          <p:nvPr/>
        </p:nvSpPr>
        <p:spPr>
          <a:xfrm>
            <a:off x="1600757" y="2505010"/>
            <a:ext cx="15527214" cy="13176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Bu denemenin sonucunda aşağıdaki gibi çıktı alıyoruz ve password’ün “sunshine” olduğu bilgisine ulaşıyoruz.</a:t>
            </a:r>
          </a:p>
          <a:p>
            <a:pPr algn="l">
              <a:lnSpc>
                <a:spcPts val="3499"/>
              </a:lnSpc>
              <a:spcBef>
                <a:spcPct val="0"/>
              </a:spcBef>
            </a:pPr>
            <a:endParaRPr lang="en-US" sz="2499" b="1">
              <a:solidFill>
                <a:srgbClr val="FFFFFF"/>
              </a:solidFill>
              <a:latin typeface="Poppins Bold"/>
              <a:ea typeface="Poppins Bold"/>
              <a:cs typeface="Poppins Bold"/>
              <a:sym typeface="Poppins Bold"/>
            </a:endParaRPr>
          </a:p>
        </p:txBody>
      </p:sp>
      <p:sp>
        <p:nvSpPr>
          <p:cNvPr id="16" name="TextBox 16"/>
          <p:cNvSpPr txBox="1"/>
          <p:nvPr/>
        </p:nvSpPr>
        <p:spPr>
          <a:xfrm>
            <a:off x="1763954" y="380132"/>
            <a:ext cx="10825098" cy="1913762"/>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 WEB FORMUNU KIRMAK</a:t>
            </a:r>
          </a:p>
          <a:p>
            <a:pPr algn="l">
              <a:lnSpc>
                <a:spcPts val="2975"/>
              </a:lnSpc>
            </a:pPr>
            <a:endParaRPr lang="en-US" sz="3099" b="1">
              <a:solidFill>
                <a:srgbClr val="FFFFFF"/>
              </a:solidFill>
              <a:latin typeface="Poppins Bold"/>
              <a:ea typeface="Poppins Bold"/>
              <a:cs typeface="Poppins Bold"/>
              <a:sym typeface="Poppins Bold"/>
            </a:endParaRPr>
          </a:p>
          <a:p>
            <a:pPr algn="l">
              <a:lnSpc>
                <a:spcPts val="2975"/>
              </a:lnSpc>
            </a:pPr>
            <a:endParaRPr lang="en-US" sz="3099" b="1">
              <a:solidFill>
                <a:srgbClr val="FFFFFF"/>
              </a:solidFill>
              <a:latin typeface="Poppins Bold"/>
              <a:ea typeface="Poppins Bold"/>
              <a:cs typeface="Poppins Bold"/>
              <a:sym typeface="Poppi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293894"/>
            <a:ext cx="16230600" cy="6195101"/>
            <a:chOff x="0" y="0"/>
            <a:chExt cx="2287793" cy="873234"/>
          </a:xfrm>
        </p:grpSpPr>
        <p:sp>
          <p:nvSpPr>
            <p:cNvPr id="6" name="Freeform 6"/>
            <p:cNvSpPr/>
            <p:nvPr/>
          </p:nvSpPr>
          <p:spPr>
            <a:xfrm>
              <a:off x="0" y="0"/>
              <a:ext cx="2287793" cy="873234"/>
            </a:xfrm>
            <a:custGeom>
              <a:avLst/>
              <a:gdLst/>
              <a:ahLst/>
              <a:cxnLst/>
              <a:rect l="l" t="t" r="r" b="b"/>
              <a:pathLst>
                <a:path w="2287793" h="873234">
                  <a:moveTo>
                    <a:pt x="9540" y="0"/>
                  </a:moveTo>
                  <a:lnTo>
                    <a:pt x="2278253" y="0"/>
                  </a:lnTo>
                  <a:cubicBezTo>
                    <a:pt x="2280783" y="0"/>
                    <a:pt x="2283209" y="1005"/>
                    <a:pt x="2284999" y="2794"/>
                  </a:cubicBezTo>
                  <a:cubicBezTo>
                    <a:pt x="2286788" y="4583"/>
                    <a:pt x="2287793" y="7010"/>
                    <a:pt x="2287793" y="9540"/>
                  </a:cubicBezTo>
                  <a:lnTo>
                    <a:pt x="2287793" y="863694"/>
                  </a:lnTo>
                  <a:cubicBezTo>
                    <a:pt x="2287793" y="868963"/>
                    <a:pt x="2283522" y="873234"/>
                    <a:pt x="2278253" y="873234"/>
                  </a:cubicBezTo>
                  <a:lnTo>
                    <a:pt x="9540" y="873234"/>
                  </a:lnTo>
                  <a:cubicBezTo>
                    <a:pt x="4271" y="873234"/>
                    <a:pt x="0" y="868963"/>
                    <a:pt x="0" y="863694"/>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287793" cy="911334"/>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799"/>
                </a:lnSpc>
              </a:pPr>
              <a:endParaRPr/>
            </a:p>
            <a:p>
              <a:pPr algn="ctr">
                <a:lnSpc>
                  <a:spcPts val="2799"/>
                </a:lnSpc>
                <a:spcBef>
                  <a:spcPct val="0"/>
                </a:spcBef>
              </a:pPr>
              <a:endParaRPr/>
            </a:p>
          </p:txBody>
        </p:sp>
      </p:grpSp>
      <p:sp>
        <p:nvSpPr>
          <p:cNvPr id="8" name="Freeform 8"/>
          <p:cNvSpPr/>
          <p:nvPr/>
        </p:nvSpPr>
        <p:spPr>
          <a:xfrm>
            <a:off x="1117861" y="2571685"/>
            <a:ext cx="421709" cy="421709"/>
          </a:xfrm>
          <a:custGeom>
            <a:avLst/>
            <a:gdLst/>
            <a:ahLst/>
            <a:cxnLst/>
            <a:rect l="l" t="t" r="r" b="b"/>
            <a:pathLst>
              <a:path w="421709" h="421709">
                <a:moveTo>
                  <a:pt x="0" y="0"/>
                </a:moveTo>
                <a:lnTo>
                  <a:pt x="421708" y="0"/>
                </a:lnTo>
                <a:lnTo>
                  <a:pt x="421708" y="421708"/>
                </a:lnTo>
                <a:lnTo>
                  <a:pt x="0" y="421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28700" y="917764"/>
            <a:ext cx="16230600" cy="807119"/>
            <a:chOff x="0" y="0"/>
            <a:chExt cx="2287793" cy="113768"/>
          </a:xfrm>
        </p:grpSpPr>
        <p:sp>
          <p:nvSpPr>
            <p:cNvPr id="10" name="Freeform 10"/>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1" name="TextBox 11"/>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418208"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763954" y="3917319"/>
            <a:ext cx="12483035" cy="3545907"/>
          </a:xfrm>
          <a:custGeom>
            <a:avLst/>
            <a:gdLst/>
            <a:ahLst/>
            <a:cxnLst/>
            <a:rect l="l" t="t" r="r" b="b"/>
            <a:pathLst>
              <a:path w="12483035" h="3545907">
                <a:moveTo>
                  <a:pt x="0" y="0"/>
                </a:moveTo>
                <a:lnTo>
                  <a:pt x="12483035" y="0"/>
                </a:lnTo>
                <a:lnTo>
                  <a:pt x="12483035" y="3545907"/>
                </a:lnTo>
                <a:lnTo>
                  <a:pt x="0" y="3545907"/>
                </a:lnTo>
                <a:lnTo>
                  <a:pt x="0" y="0"/>
                </a:lnTo>
                <a:close/>
              </a:path>
            </a:pathLst>
          </a:custGeom>
          <a:blipFill>
            <a:blip r:embed="rId6"/>
            <a:stretch>
              <a:fillRect l="-649" t="-1629" b="-5635"/>
            </a:stretch>
          </a:blipFill>
        </p:spPr>
      </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11</a:t>
            </a:r>
          </a:p>
        </p:txBody>
      </p:sp>
      <p:sp>
        <p:nvSpPr>
          <p:cNvPr id="15" name="TextBox 15"/>
          <p:cNvSpPr txBox="1"/>
          <p:nvPr/>
        </p:nvSpPr>
        <p:spPr>
          <a:xfrm>
            <a:off x="1763954" y="380132"/>
            <a:ext cx="10825098" cy="1913762"/>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 WEB FORMUNU KIRMAK</a:t>
            </a:r>
          </a:p>
          <a:p>
            <a:pPr algn="l">
              <a:lnSpc>
                <a:spcPts val="2975"/>
              </a:lnSpc>
            </a:pPr>
            <a:endParaRPr lang="en-US" sz="3099" b="1">
              <a:solidFill>
                <a:srgbClr val="FFFFFF"/>
              </a:solidFill>
              <a:latin typeface="Poppins Bold"/>
              <a:ea typeface="Poppins Bold"/>
              <a:cs typeface="Poppins Bold"/>
              <a:sym typeface="Poppins Bold"/>
            </a:endParaRPr>
          </a:p>
          <a:p>
            <a:pPr algn="l">
              <a:lnSpc>
                <a:spcPts val="2975"/>
              </a:lnSpc>
            </a:pPr>
            <a:endParaRPr lang="en-US" sz="3099" b="1">
              <a:solidFill>
                <a:srgbClr val="FFFFFF"/>
              </a:solidFill>
              <a:latin typeface="Poppins Bold"/>
              <a:ea typeface="Poppins Bold"/>
              <a:cs typeface="Poppins Bold"/>
              <a:sym typeface="Poppins Bold"/>
            </a:endParaRPr>
          </a:p>
        </p:txBody>
      </p:sp>
      <p:sp>
        <p:nvSpPr>
          <p:cNvPr id="16" name="TextBox 16"/>
          <p:cNvSpPr txBox="1"/>
          <p:nvPr/>
        </p:nvSpPr>
        <p:spPr>
          <a:xfrm>
            <a:off x="1660930" y="2505010"/>
            <a:ext cx="15527214" cy="13176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Şimdi giriş sayfasına kullanıcı adı:molly ve şifre:sunshine yazacağız ve aşağıda gösterilen bayrağı alacağız:</a:t>
            </a:r>
          </a:p>
          <a:p>
            <a:pPr algn="l">
              <a:lnSpc>
                <a:spcPts val="3499"/>
              </a:lnSpc>
              <a:spcBef>
                <a:spcPct val="0"/>
              </a:spcBef>
            </a:pPr>
            <a:endParaRPr lang="en-US" sz="2499" b="1">
              <a:solidFill>
                <a:srgbClr val="FFFFFF"/>
              </a:solidFill>
              <a:latin typeface="Poppins Bold"/>
              <a:ea typeface="Poppins Bold"/>
              <a:cs typeface="Poppins Bold"/>
              <a:sym typeface="Poppi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293894"/>
            <a:ext cx="16230600" cy="6252536"/>
            <a:chOff x="0" y="0"/>
            <a:chExt cx="2287793" cy="881329"/>
          </a:xfrm>
        </p:grpSpPr>
        <p:sp>
          <p:nvSpPr>
            <p:cNvPr id="3" name="Freeform 3"/>
            <p:cNvSpPr/>
            <p:nvPr/>
          </p:nvSpPr>
          <p:spPr>
            <a:xfrm>
              <a:off x="0" y="0"/>
              <a:ext cx="2287793" cy="881329"/>
            </a:xfrm>
            <a:custGeom>
              <a:avLst/>
              <a:gdLst/>
              <a:ahLst/>
              <a:cxnLst/>
              <a:rect l="l" t="t" r="r" b="b"/>
              <a:pathLst>
                <a:path w="2287793" h="881329">
                  <a:moveTo>
                    <a:pt x="9540" y="0"/>
                  </a:moveTo>
                  <a:lnTo>
                    <a:pt x="2278253" y="0"/>
                  </a:lnTo>
                  <a:cubicBezTo>
                    <a:pt x="2280783" y="0"/>
                    <a:pt x="2283209" y="1005"/>
                    <a:pt x="2284999" y="2794"/>
                  </a:cubicBezTo>
                  <a:cubicBezTo>
                    <a:pt x="2286788" y="4583"/>
                    <a:pt x="2287793" y="7010"/>
                    <a:pt x="2287793" y="9540"/>
                  </a:cubicBezTo>
                  <a:lnTo>
                    <a:pt x="2287793" y="871790"/>
                  </a:lnTo>
                  <a:cubicBezTo>
                    <a:pt x="2287793" y="877058"/>
                    <a:pt x="2283522" y="881329"/>
                    <a:pt x="2278253" y="881329"/>
                  </a:cubicBezTo>
                  <a:lnTo>
                    <a:pt x="9540" y="881329"/>
                  </a:lnTo>
                  <a:cubicBezTo>
                    <a:pt x="7010" y="881329"/>
                    <a:pt x="4583" y="880324"/>
                    <a:pt x="2794" y="878535"/>
                  </a:cubicBezTo>
                  <a:cubicBezTo>
                    <a:pt x="1005" y="876746"/>
                    <a:pt x="0" y="874320"/>
                    <a:pt x="0" y="871790"/>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38100"/>
              <a:ext cx="2287793" cy="919429"/>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799"/>
                </a:lnSpc>
              </a:pPr>
              <a:endParaRPr/>
            </a:p>
            <a:p>
              <a:pPr algn="ctr">
                <a:lnSpc>
                  <a:spcPts val="2799"/>
                </a:lnSpc>
                <a:spcBef>
                  <a:spcPct val="0"/>
                </a:spcBef>
              </a:pPr>
              <a:endParaRPr/>
            </a:p>
          </p:txBody>
        </p:sp>
      </p:grpSp>
      <p:grpSp>
        <p:nvGrpSpPr>
          <p:cNvPr id="5" name="Group 5"/>
          <p:cNvGrpSpPr/>
          <p:nvPr/>
        </p:nvGrpSpPr>
        <p:grpSpPr>
          <a:xfrm>
            <a:off x="16650621" y="8790649"/>
            <a:ext cx="608679" cy="602564"/>
            <a:chOff x="0" y="0"/>
            <a:chExt cx="85797" cy="84935"/>
          </a:xfrm>
        </p:grpSpPr>
        <p:sp>
          <p:nvSpPr>
            <p:cNvPr id="6" name="Freeform 6"/>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917764"/>
            <a:ext cx="16230600" cy="807119"/>
            <a:chOff x="0" y="0"/>
            <a:chExt cx="2287793" cy="113768"/>
          </a:xfrm>
        </p:grpSpPr>
        <p:sp>
          <p:nvSpPr>
            <p:cNvPr id="9" name="Freeform 9"/>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0" name="TextBox 10"/>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18208"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763954" y="4156417"/>
            <a:ext cx="9387688" cy="1644281"/>
            <a:chOff x="0" y="0"/>
            <a:chExt cx="2472478" cy="433062"/>
          </a:xfrm>
        </p:grpSpPr>
        <p:sp>
          <p:nvSpPr>
            <p:cNvPr id="13" name="Freeform 13"/>
            <p:cNvSpPr/>
            <p:nvPr/>
          </p:nvSpPr>
          <p:spPr>
            <a:xfrm>
              <a:off x="0" y="0"/>
              <a:ext cx="2472478" cy="433062"/>
            </a:xfrm>
            <a:custGeom>
              <a:avLst/>
              <a:gdLst/>
              <a:ahLst/>
              <a:cxnLst/>
              <a:rect l="l" t="t" r="r" b="b"/>
              <a:pathLst>
                <a:path w="2472478" h="433062">
                  <a:moveTo>
                    <a:pt x="42059" y="0"/>
                  </a:moveTo>
                  <a:lnTo>
                    <a:pt x="2430419" y="0"/>
                  </a:lnTo>
                  <a:cubicBezTo>
                    <a:pt x="2441573" y="0"/>
                    <a:pt x="2452271" y="4431"/>
                    <a:pt x="2460159" y="12319"/>
                  </a:cubicBezTo>
                  <a:cubicBezTo>
                    <a:pt x="2468046" y="20206"/>
                    <a:pt x="2472478" y="30904"/>
                    <a:pt x="2472478" y="42059"/>
                  </a:cubicBezTo>
                  <a:lnTo>
                    <a:pt x="2472478" y="391002"/>
                  </a:lnTo>
                  <a:cubicBezTo>
                    <a:pt x="2472478" y="402157"/>
                    <a:pt x="2468046" y="412855"/>
                    <a:pt x="2460159" y="420743"/>
                  </a:cubicBezTo>
                  <a:cubicBezTo>
                    <a:pt x="2452271" y="428630"/>
                    <a:pt x="2441573" y="433062"/>
                    <a:pt x="2430419" y="433062"/>
                  </a:cubicBezTo>
                  <a:lnTo>
                    <a:pt x="42059" y="433062"/>
                  </a:lnTo>
                  <a:cubicBezTo>
                    <a:pt x="30904" y="433062"/>
                    <a:pt x="20206" y="428630"/>
                    <a:pt x="12319" y="420743"/>
                  </a:cubicBezTo>
                  <a:cubicBezTo>
                    <a:pt x="4431" y="412855"/>
                    <a:pt x="0" y="402157"/>
                    <a:pt x="0" y="391002"/>
                  </a:cubicBezTo>
                  <a:lnTo>
                    <a:pt x="0" y="42059"/>
                  </a:lnTo>
                  <a:cubicBezTo>
                    <a:pt x="0" y="30904"/>
                    <a:pt x="4431" y="20206"/>
                    <a:pt x="12319" y="12319"/>
                  </a:cubicBezTo>
                  <a:cubicBezTo>
                    <a:pt x="20206" y="4431"/>
                    <a:pt x="30904" y="0"/>
                    <a:pt x="42059" y="0"/>
                  </a:cubicBezTo>
                  <a:close/>
                </a:path>
              </a:pathLst>
            </a:custGeom>
            <a:solidFill>
              <a:srgbClr val="FFFFFF"/>
            </a:solidFill>
          </p:spPr>
        </p:sp>
        <p:sp>
          <p:nvSpPr>
            <p:cNvPr id="14" name="TextBox 14"/>
            <p:cNvSpPr txBox="1"/>
            <p:nvPr/>
          </p:nvSpPr>
          <p:spPr>
            <a:xfrm>
              <a:off x="0" y="-57150"/>
              <a:ext cx="2472478" cy="490212"/>
            </a:xfrm>
            <a:prstGeom prst="rect">
              <a:avLst/>
            </a:prstGeom>
          </p:spPr>
          <p:txBody>
            <a:bodyPr lIns="50800" tIns="50800" rIns="50800" bIns="50800" rtlCol="0" anchor="ctr"/>
            <a:lstStyle/>
            <a:p>
              <a:pPr algn="ctr">
                <a:lnSpc>
                  <a:spcPts val="2799"/>
                </a:lnSpc>
              </a:pPr>
              <a:r>
                <a:rPr lang="en-US" sz="1999" b="1">
                  <a:solidFill>
                    <a:srgbClr val="050B0D"/>
                  </a:solidFill>
                  <a:latin typeface="Poppins Bold"/>
                  <a:ea typeface="Poppins Bold"/>
                  <a:cs typeface="Poppins Bold"/>
                  <a:sym typeface="Poppins Bold"/>
                </a:rPr>
                <a:t>hydra -l molly -P /usr/share/wordlists/rockyou.txt 10.10.23.42 -t 4 ssh</a:t>
              </a:r>
            </a:p>
          </p:txBody>
        </p:sp>
      </p:grpSp>
      <p:sp>
        <p:nvSpPr>
          <p:cNvPr id="15" name="TextBox 15"/>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12</a:t>
            </a:r>
          </a:p>
        </p:txBody>
      </p:sp>
      <p:sp>
        <p:nvSpPr>
          <p:cNvPr id="16" name="TextBox 16"/>
          <p:cNvSpPr txBox="1"/>
          <p:nvPr/>
        </p:nvSpPr>
        <p:spPr>
          <a:xfrm>
            <a:off x="1173586" y="2629242"/>
            <a:ext cx="15940827" cy="1050925"/>
          </a:xfrm>
          <a:prstGeom prst="rect">
            <a:avLst/>
          </a:prstGeom>
        </p:spPr>
        <p:txBody>
          <a:bodyPr lIns="0" tIns="0" rIns="0" bIns="0" rtlCol="0" anchor="t">
            <a:spAutoFit/>
          </a:bodyPr>
          <a:lstStyle/>
          <a:p>
            <a:pPr marL="539749" lvl="1" indent="-269875" algn="just">
              <a:lnSpc>
                <a:spcPts val="4249"/>
              </a:lnSpc>
              <a:buFont typeface="Arial"/>
              <a:buChar char="•"/>
            </a:pPr>
            <a:r>
              <a:rPr lang="en-US" sz="2499" b="1">
                <a:solidFill>
                  <a:srgbClr val="FFFFFF"/>
                </a:solidFill>
                <a:latin typeface="Poppins Bold"/>
                <a:ea typeface="Poppins Bold"/>
                <a:cs typeface="Poppins Bold"/>
                <a:sym typeface="Poppins Bold"/>
              </a:rPr>
              <a:t>İkinci soruda ise “molly” kullanıcısının ssh parolasına ulaşmamız gerekiyor. Bunun için de aşağıdaki komutu kullanıyoruz: </a:t>
            </a:r>
          </a:p>
        </p:txBody>
      </p:sp>
      <p:sp>
        <p:nvSpPr>
          <p:cNvPr id="17" name="TextBox 17"/>
          <p:cNvSpPr txBox="1"/>
          <p:nvPr/>
        </p:nvSpPr>
        <p:spPr>
          <a:xfrm>
            <a:off x="1763954" y="380132"/>
            <a:ext cx="10825098" cy="1913762"/>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 SSH ŞİFRESİNİ KIRMAK</a:t>
            </a:r>
          </a:p>
          <a:p>
            <a:pPr algn="l">
              <a:lnSpc>
                <a:spcPts val="2975"/>
              </a:lnSpc>
            </a:pPr>
            <a:endParaRPr lang="en-US" sz="3099" b="1">
              <a:solidFill>
                <a:srgbClr val="FFFFFF"/>
              </a:solidFill>
              <a:latin typeface="Poppins Bold"/>
              <a:ea typeface="Poppins Bold"/>
              <a:cs typeface="Poppins Bold"/>
              <a:sym typeface="Poppins Bold"/>
            </a:endParaRPr>
          </a:p>
          <a:p>
            <a:pPr algn="l">
              <a:lnSpc>
                <a:spcPts val="2975"/>
              </a:lnSpc>
            </a:pPr>
            <a:endParaRPr lang="en-US" sz="3099" b="1">
              <a:solidFill>
                <a:srgbClr val="FFFFFF"/>
              </a:solidFill>
              <a:latin typeface="Poppins Bold"/>
              <a:ea typeface="Poppins Bold"/>
              <a:cs typeface="Poppins Bold"/>
              <a:sym typeface="Poppins Bold"/>
            </a:endParaRPr>
          </a:p>
        </p:txBody>
      </p:sp>
      <p:sp>
        <p:nvSpPr>
          <p:cNvPr id="18" name="TextBox 18"/>
          <p:cNvSpPr txBox="1"/>
          <p:nvPr/>
        </p:nvSpPr>
        <p:spPr>
          <a:xfrm>
            <a:off x="1173586" y="6211728"/>
            <a:ext cx="16748431"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oppins"/>
                <a:ea typeface="Poppins"/>
                <a:cs typeface="Poppins"/>
                <a:sym typeface="Poppins"/>
              </a:rPr>
              <a:t>-t parametresi çoklu bağlantı (multi-threading) kullanımı içindir.</a:t>
            </a:r>
          </a:p>
          <a:p>
            <a:pPr marL="518160" lvl="1" indent="-259080" algn="l">
              <a:lnSpc>
                <a:spcPts val="3359"/>
              </a:lnSpc>
              <a:buFont typeface="Arial"/>
              <a:buChar char="•"/>
            </a:pPr>
            <a:r>
              <a:rPr lang="en-US" sz="2400">
                <a:solidFill>
                  <a:srgbClr val="FFFFFF"/>
                </a:solidFill>
                <a:latin typeface="Poppins"/>
                <a:ea typeface="Poppins"/>
                <a:cs typeface="Poppins"/>
                <a:sym typeface="Poppins"/>
              </a:rPr>
              <a:t>Belirtilen sayı, Hydra'nın aynı anda kaç deneme yapacağını ifade eder.</a:t>
            </a:r>
          </a:p>
          <a:p>
            <a:pPr marL="518160" lvl="1" indent="-259080" algn="l">
              <a:lnSpc>
                <a:spcPts val="3359"/>
              </a:lnSpc>
              <a:buFont typeface="Arial"/>
              <a:buChar char="•"/>
            </a:pPr>
            <a:r>
              <a:rPr lang="en-US" sz="2400">
                <a:solidFill>
                  <a:srgbClr val="FFFFFF"/>
                </a:solidFill>
                <a:latin typeface="Poppins"/>
                <a:ea typeface="Poppins"/>
                <a:cs typeface="Poppins"/>
                <a:sym typeface="Poppins"/>
              </a:rPr>
              <a:t>Örneğin, -t 4 komutunda Hydra, dört ayrı oturumu aynı anda çalıştırarak dört farklı kullanıcı adı-şifre kombinasyonunu denemeye çalışır.</a:t>
            </a:r>
          </a:p>
          <a:p>
            <a:pPr algn="l">
              <a:lnSpc>
                <a:spcPts val="3359"/>
              </a:lnSpc>
            </a:pPr>
            <a:endParaRPr lang="en-US" sz="2400">
              <a:solidFill>
                <a:srgbClr val="FFFFFF"/>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2293894"/>
            <a:ext cx="16230600" cy="6158718"/>
            <a:chOff x="0" y="0"/>
            <a:chExt cx="2287793" cy="868105"/>
          </a:xfrm>
        </p:grpSpPr>
        <p:sp>
          <p:nvSpPr>
            <p:cNvPr id="3" name="Freeform 3"/>
            <p:cNvSpPr/>
            <p:nvPr/>
          </p:nvSpPr>
          <p:spPr>
            <a:xfrm>
              <a:off x="0" y="0"/>
              <a:ext cx="2287793" cy="868105"/>
            </a:xfrm>
            <a:custGeom>
              <a:avLst/>
              <a:gdLst/>
              <a:ahLst/>
              <a:cxnLst/>
              <a:rect l="l" t="t" r="r" b="b"/>
              <a:pathLst>
                <a:path w="2287793" h="868105">
                  <a:moveTo>
                    <a:pt x="9540" y="0"/>
                  </a:moveTo>
                  <a:lnTo>
                    <a:pt x="2278253" y="0"/>
                  </a:lnTo>
                  <a:cubicBezTo>
                    <a:pt x="2280783" y="0"/>
                    <a:pt x="2283209" y="1005"/>
                    <a:pt x="2284999" y="2794"/>
                  </a:cubicBezTo>
                  <a:cubicBezTo>
                    <a:pt x="2286788" y="4583"/>
                    <a:pt x="2287793" y="7010"/>
                    <a:pt x="2287793" y="9540"/>
                  </a:cubicBezTo>
                  <a:lnTo>
                    <a:pt x="2287793" y="858565"/>
                  </a:lnTo>
                  <a:cubicBezTo>
                    <a:pt x="2287793" y="863834"/>
                    <a:pt x="2283522" y="868105"/>
                    <a:pt x="2278253" y="868105"/>
                  </a:cubicBezTo>
                  <a:lnTo>
                    <a:pt x="9540" y="868105"/>
                  </a:lnTo>
                  <a:cubicBezTo>
                    <a:pt x="4271" y="868105"/>
                    <a:pt x="0" y="863834"/>
                    <a:pt x="0" y="858565"/>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38100"/>
              <a:ext cx="2287793" cy="906205"/>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659"/>
                </a:lnSpc>
              </a:pPr>
              <a:endParaRPr/>
            </a:p>
            <a:p>
              <a:pPr algn="ctr">
                <a:lnSpc>
                  <a:spcPts val="2799"/>
                </a:lnSpc>
              </a:pPr>
              <a:endParaRPr/>
            </a:p>
            <a:p>
              <a:pPr algn="ctr">
                <a:lnSpc>
                  <a:spcPts val="2799"/>
                </a:lnSpc>
                <a:spcBef>
                  <a:spcPct val="0"/>
                </a:spcBef>
              </a:pPr>
              <a:endParaRPr/>
            </a:p>
          </p:txBody>
        </p:sp>
      </p:grpSp>
      <p:grpSp>
        <p:nvGrpSpPr>
          <p:cNvPr id="5" name="Group 5"/>
          <p:cNvGrpSpPr/>
          <p:nvPr/>
        </p:nvGrpSpPr>
        <p:grpSpPr>
          <a:xfrm>
            <a:off x="16650621" y="8790649"/>
            <a:ext cx="608679" cy="602564"/>
            <a:chOff x="0" y="0"/>
            <a:chExt cx="85797" cy="84935"/>
          </a:xfrm>
        </p:grpSpPr>
        <p:sp>
          <p:nvSpPr>
            <p:cNvPr id="6" name="Freeform 6"/>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917764"/>
            <a:ext cx="16230600" cy="807119"/>
            <a:chOff x="0" y="0"/>
            <a:chExt cx="2287793" cy="113768"/>
          </a:xfrm>
        </p:grpSpPr>
        <p:sp>
          <p:nvSpPr>
            <p:cNvPr id="9" name="Freeform 9"/>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0" name="TextBox 10"/>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18208"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763954" y="4302074"/>
            <a:ext cx="14149080" cy="2898512"/>
          </a:xfrm>
          <a:custGeom>
            <a:avLst/>
            <a:gdLst/>
            <a:ahLst/>
            <a:cxnLst/>
            <a:rect l="l" t="t" r="r" b="b"/>
            <a:pathLst>
              <a:path w="14149080" h="2898512">
                <a:moveTo>
                  <a:pt x="0" y="0"/>
                </a:moveTo>
                <a:lnTo>
                  <a:pt x="14149079" y="0"/>
                </a:lnTo>
                <a:lnTo>
                  <a:pt x="14149079" y="2898512"/>
                </a:lnTo>
                <a:lnTo>
                  <a:pt x="0" y="2898512"/>
                </a:lnTo>
                <a:lnTo>
                  <a:pt x="0" y="0"/>
                </a:lnTo>
                <a:close/>
              </a:path>
            </a:pathLst>
          </a:custGeom>
          <a:blipFill>
            <a:blip r:embed="rId4"/>
            <a:stretch>
              <a:fillRect t="-664" r="-8430" b="-5196"/>
            </a:stretch>
          </a:blipFill>
        </p:spPr>
      </p:sp>
      <p:sp>
        <p:nvSpPr>
          <p:cNvPr id="13" name="TextBox 13"/>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13</a:t>
            </a:r>
          </a:p>
        </p:txBody>
      </p:sp>
      <p:sp>
        <p:nvSpPr>
          <p:cNvPr id="14" name="TextBox 14"/>
          <p:cNvSpPr txBox="1"/>
          <p:nvPr/>
        </p:nvSpPr>
        <p:spPr>
          <a:xfrm>
            <a:off x="1763954" y="380132"/>
            <a:ext cx="10825098" cy="1913762"/>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 SSH ŞİFRESİNİ KIRMAK</a:t>
            </a:r>
          </a:p>
          <a:p>
            <a:pPr algn="l">
              <a:lnSpc>
                <a:spcPts val="2975"/>
              </a:lnSpc>
            </a:pPr>
            <a:endParaRPr lang="en-US" sz="3099" b="1">
              <a:solidFill>
                <a:srgbClr val="FFFFFF"/>
              </a:solidFill>
              <a:latin typeface="Poppins Bold"/>
              <a:ea typeface="Poppins Bold"/>
              <a:cs typeface="Poppins Bold"/>
              <a:sym typeface="Poppins Bold"/>
            </a:endParaRPr>
          </a:p>
          <a:p>
            <a:pPr algn="l">
              <a:lnSpc>
                <a:spcPts val="2975"/>
              </a:lnSpc>
            </a:pPr>
            <a:endParaRPr lang="en-US" sz="3099" b="1">
              <a:solidFill>
                <a:srgbClr val="FFFFFF"/>
              </a:solidFill>
              <a:latin typeface="Poppins Bold"/>
              <a:ea typeface="Poppins Bold"/>
              <a:cs typeface="Poppins Bold"/>
              <a:sym typeface="Poppins Bold"/>
            </a:endParaRPr>
          </a:p>
        </p:txBody>
      </p:sp>
      <p:sp>
        <p:nvSpPr>
          <p:cNvPr id="15" name="TextBox 15"/>
          <p:cNvSpPr txBox="1"/>
          <p:nvPr/>
        </p:nvSpPr>
        <p:spPr>
          <a:xfrm>
            <a:off x="1254735" y="2290719"/>
            <a:ext cx="15527214" cy="1755775"/>
          </a:xfrm>
          <a:prstGeom prst="rect">
            <a:avLst/>
          </a:prstGeom>
        </p:spPr>
        <p:txBody>
          <a:bodyPr lIns="0" tIns="0" rIns="0" bIns="0" rtlCol="0" anchor="t">
            <a:spAutoFit/>
          </a:bodyPr>
          <a:lstStyle/>
          <a:p>
            <a:pPr algn="just">
              <a:lnSpc>
                <a:spcPts val="3499"/>
              </a:lnSpc>
            </a:pPr>
            <a:endParaRPr/>
          </a:p>
          <a:p>
            <a:pPr marL="539746" lvl="1" indent="-269873" algn="just">
              <a:lnSpc>
                <a:spcPts val="3499"/>
              </a:lnSpc>
              <a:buFont typeface="Arial"/>
              <a:buChar char="•"/>
            </a:pPr>
            <a:r>
              <a:rPr lang="en-US" sz="2499" b="1">
                <a:solidFill>
                  <a:srgbClr val="FFFFFF"/>
                </a:solidFill>
                <a:latin typeface="Poppins Bold"/>
                <a:ea typeface="Poppins Bold"/>
                <a:cs typeface="Poppins Bold"/>
                <a:sym typeface="Poppins Bold"/>
              </a:rPr>
              <a:t>Bu denemenin sonucunda aşağıdaki gibi çıktı alıyoruz ve password’ün “butterfly” olduğu bilgisine ulaşıyoruz.</a:t>
            </a:r>
          </a:p>
          <a:p>
            <a:pPr algn="just">
              <a:lnSpc>
                <a:spcPts val="3499"/>
              </a:lnSpc>
            </a:pPr>
            <a:endParaRPr lang="en-US" sz="2499" b="1">
              <a:solidFill>
                <a:srgbClr val="FFFFFF"/>
              </a:solidFill>
              <a:latin typeface="Poppins Bold"/>
              <a:ea typeface="Poppins Bold"/>
              <a:cs typeface="Poppins Bold"/>
              <a:sym typeface="Poppi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114218"/>
            <a:ext cx="16177793" cy="6281580"/>
            <a:chOff x="0" y="0"/>
            <a:chExt cx="2465093" cy="957156"/>
          </a:xfrm>
        </p:grpSpPr>
        <p:sp>
          <p:nvSpPr>
            <p:cNvPr id="6" name="Freeform 6"/>
            <p:cNvSpPr/>
            <p:nvPr/>
          </p:nvSpPr>
          <p:spPr>
            <a:xfrm>
              <a:off x="0" y="0"/>
              <a:ext cx="2465093" cy="957156"/>
            </a:xfrm>
            <a:custGeom>
              <a:avLst/>
              <a:gdLst/>
              <a:ahLst/>
              <a:cxnLst/>
              <a:rect l="l" t="t" r="r" b="b"/>
              <a:pathLst>
                <a:path w="2465093" h="957156">
                  <a:moveTo>
                    <a:pt x="9571" y="0"/>
                  </a:moveTo>
                  <a:lnTo>
                    <a:pt x="2455522" y="0"/>
                  </a:lnTo>
                  <a:cubicBezTo>
                    <a:pt x="2458060" y="0"/>
                    <a:pt x="2460495" y="1008"/>
                    <a:pt x="2462290" y="2803"/>
                  </a:cubicBezTo>
                  <a:cubicBezTo>
                    <a:pt x="2464085" y="4598"/>
                    <a:pt x="2465093" y="7033"/>
                    <a:pt x="2465093" y="9571"/>
                  </a:cubicBezTo>
                  <a:lnTo>
                    <a:pt x="2465093" y="947585"/>
                  </a:lnTo>
                  <a:cubicBezTo>
                    <a:pt x="2465093" y="950124"/>
                    <a:pt x="2464085" y="952558"/>
                    <a:pt x="2462290" y="954353"/>
                  </a:cubicBezTo>
                  <a:cubicBezTo>
                    <a:pt x="2460495" y="956148"/>
                    <a:pt x="2458060" y="957156"/>
                    <a:pt x="2455522" y="957156"/>
                  </a:cubicBezTo>
                  <a:lnTo>
                    <a:pt x="9571" y="957156"/>
                  </a:lnTo>
                  <a:cubicBezTo>
                    <a:pt x="7033" y="957156"/>
                    <a:pt x="4598" y="956148"/>
                    <a:pt x="2803" y="954353"/>
                  </a:cubicBezTo>
                  <a:cubicBezTo>
                    <a:pt x="1008" y="952558"/>
                    <a:pt x="0" y="950124"/>
                    <a:pt x="0" y="947585"/>
                  </a:cubicBezTo>
                  <a:lnTo>
                    <a:pt x="0" y="9571"/>
                  </a:lnTo>
                  <a:cubicBezTo>
                    <a:pt x="0" y="7033"/>
                    <a:pt x="1008" y="4598"/>
                    <a:pt x="2803" y="2803"/>
                  </a:cubicBezTo>
                  <a:cubicBezTo>
                    <a:pt x="4598" y="1008"/>
                    <a:pt x="7033" y="0"/>
                    <a:pt x="9571"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465093" cy="99525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917764"/>
            <a:ext cx="16230600" cy="807119"/>
            <a:chOff x="0" y="0"/>
            <a:chExt cx="2287793" cy="113768"/>
          </a:xfrm>
        </p:grpSpPr>
        <p:sp>
          <p:nvSpPr>
            <p:cNvPr id="9" name="Freeform 9"/>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0" name="TextBox 10"/>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18208"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3621544" y="3638855"/>
            <a:ext cx="9704635" cy="4423396"/>
          </a:xfrm>
          <a:custGeom>
            <a:avLst/>
            <a:gdLst/>
            <a:ahLst/>
            <a:cxnLst/>
            <a:rect l="l" t="t" r="r" b="b"/>
            <a:pathLst>
              <a:path w="9704635" h="4423396">
                <a:moveTo>
                  <a:pt x="0" y="0"/>
                </a:moveTo>
                <a:lnTo>
                  <a:pt x="9704635" y="0"/>
                </a:lnTo>
                <a:lnTo>
                  <a:pt x="9704635" y="4423396"/>
                </a:lnTo>
                <a:lnTo>
                  <a:pt x="0" y="4423396"/>
                </a:lnTo>
                <a:lnTo>
                  <a:pt x="0" y="0"/>
                </a:lnTo>
                <a:close/>
              </a:path>
            </a:pathLst>
          </a:custGeom>
          <a:blipFill>
            <a:blip r:embed="rId4"/>
            <a:stretch>
              <a:fillRect t="-1089" r="-386" b="-8430"/>
            </a:stretch>
          </a:blipFill>
        </p:spPr>
      </p:sp>
      <p:sp>
        <p:nvSpPr>
          <p:cNvPr id="13" name="TextBox 13"/>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14</a:t>
            </a:r>
          </a:p>
        </p:txBody>
      </p:sp>
      <p:sp>
        <p:nvSpPr>
          <p:cNvPr id="14" name="TextBox 14"/>
          <p:cNvSpPr txBox="1"/>
          <p:nvPr/>
        </p:nvSpPr>
        <p:spPr>
          <a:xfrm>
            <a:off x="1801481" y="380132"/>
            <a:ext cx="10825098" cy="1913762"/>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 SSH ŞİFRESİNİ KIRMAK</a:t>
            </a:r>
          </a:p>
          <a:p>
            <a:pPr algn="l">
              <a:lnSpc>
                <a:spcPts val="2975"/>
              </a:lnSpc>
            </a:pPr>
            <a:endParaRPr lang="en-US" sz="3099" b="1">
              <a:solidFill>
                <a:srgbClr val="FFFFFF"/>
              </a:solidFill>
              <a:latin typeface="Poppins Bold"/>
              <a:ea typeface="Poppins Bold"/>
              <a:cs typeface="Poppins Bold"/>
              <a:sym typeface="Poppins Bold"/>
            </a:endParaRPr>
          </a:p>
          <a:p>
            <a:pPr algn="l">
              <a:lnSpc>
                <a:spcPts val="2975"/>
              </a:lnSpc>
            </a:pPr>
            <a:endParaRPr lang="en-US" sz="3099" b="1">
              <a:solidFill>
                <a:srgbClr val="FFFFFF"/>
              </a:solidFill>
              <a:latin typeface="Poppins Bold"/>
              <a:ea typeface="Poppins Bold"/>
              <a:cs typeface="Poppins Bold"/>
              <a:sym typeface="Poppins Bold"/>
            </a:endParaRPr>
          </a:p>
        </p:txBody>
      </p:sp>
      <p:sp>
        <p:nvSpPr>
          <p:cNvPr id="15" name="TextBox 15"/>
          <p:cNvSpPr txBox="1"/>
          <p:nvPr/>
        </p:nvSpPr>
        <p:spPr>
          <a:xfrm>
            <a:off x="1265666" y="2368855"/>
            <a:ext cx="15940827" cy="1050925"/>
          </a:xfrm>
          <a:prstGeom prst="rect">
            <a:avLst/>
          </a:prstGeom>
        </p:spPr>
        <p:txBody>
          <a:bodyPr lIns="0" tIns="0" rIns="0" bIns="0" rtlCol="0" anchor="t">
            <a:spAutoFit/>
          </a:bodyPr>
          <a:lstStyle/>
          <a:p>
            <a:pPr marL="539749" lvl="1" indent="-269875" algn="just">
              <a:lnSpc>
                <a:spcPts val="4249"/>
              </a:lnSpc>
              <a:buFont typeface="Arial"/>
              <a:buChar char="•"/>
            </a:pPr>
            <a:r>
              <a:rPr lang="en-US" sz="2499" b="1">
                <a:solidFill>
                  <a:srgbClr val="FFFFFF"/>
                </a:solidFill>
                <a:latin typeface="Poppins Bold"/>
                <a:ea typeface="Poppins Bold"/>
                <a:cs typeface="Poppins Bold"/>
                <a:sym typeface="Poppins Bold"/>
              </a:rPr>
              <a:t>Daha sonra ssh bağlantısını yapıyoruz ve bulduğumuz passwordü giriyoruz. Ardından flag2.txt içerisinden 2. flage erişiyoruz.</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622401" y="2114218"/>
            <a:ext cx="7584093" cy="6281580"/>
            <a:chOff x="0" y="0"/>
            <a:chExt cx="1155627" cy="957156"/>
          </a:xfrm>
        </p:grpSpPr>
        <p:sp>
          <p:nvSpPr>
            <p:cNvPr id="6" name="Freeform 6"/>
            <p:cNvSpPr/>
            <p:nvPr/>
          </p:nvSpPr>
          <p:spPr>
            <a:xfrm>
              <a:off x="0" y="0"/>
              <a:ext cx="1155627" cy="957156"/>
            </a:xfrm>
            <a:custGeom>
              <a:avLst/>
              <a:gdLst/>
              <a:ahLst/>
              <a:cxnLst/>
              <a:rect l="l" t="t" r="r" b="b"/>
              <a:pathLst>
                <a:path w="1155627" h="957156">
                  <a:moveTo>
                    <a:pt x="20416" y="0"/>
                  </a:moveTo>
                  <a:lnTo>
                    <a:pt x="1135211" y="0"/>
                  </a:lnTo>
                  <a:cubicBezTo>
                    <a:pt x="1140625" y="0"/>
                    <a:pt x="1145818" y="2151"/>
                    <a:pt x="1149647" y="5980"/>
                  </a:cubicBezTo>
                  <a:cubicBezTo>
                    <a:pt x="1153476" y="9809"/>
                    <a:pt x="1155627" y="15001"/>
                    <a:pt x="1155627" y="20416"/>
                  </a:cubicBezTo>
                  <a:lnTo>
                    <a:pt x="1155627" y="936740"/>
                  </a:lnTo>
                  <a:cubicBezTo>
                    <a:pt x="1155627" y="948016"/>
                    <a:pt x="1146486" y="957156"/>
                    <a:pt x="1135211" y="957156"/>
                  </a:cubicBezTo>
                  <a:lnTo>
                    <a:pt x="20416" y="957156"/>
                  </a:lnTo>
                  <a:cubicBezTo>
                    <a:pt x="15001" y="957156"/>
                    <a:pt x="9809" y="955005"/>
                    <a:pt x="5980" y="951177"/>
                  </a:cubicBezTo>
                  <a:cubicBezTo>
                    <a:pt x="2151" y="947348"/>
                    <a:pt x="0" y="942155"/>
                    <a:pt x="0" y="936740"/>
                  </a:cubicBezTo>
                  <a:lnTo>
                    <a:pt x="0" y="20416"/>
                  </a:lnTo>
                  <a:cubicBezTo>
                    <a:pt x="0" y="15001"/>
                    <a:pt x="2151" y="9809"/>
                    <a:pt x="5980" y="5980"/>
                  </a:cubicBezTo>
                  <a:cubicBezTo>
                    <a:pt x="9809" y="2151"/>
                    <a:pt x="15001" y="0"/>
                    <a:pt x="20416"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1155627" cy="99525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914403"/>
            <a:ext cx="16230600" cy="807119"/>
            <a:chOff x="0" y="0"/>
            <a:chExt cx="2287793" cy="113768"/>
          </a:xfrm>
        </p:grpSpPr>
        <p:sp>
          <p:nvSpPr>
            <p:cNvPr id="9" name="Freeform 9"/>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0" name="TextBox 10"/>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65666"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265666" y="2400683"/>
            <a:ext cx="7603408" cy="5453211"/>
          </a:xfrm>
          <a:custGeom>
            <a:avLst/>
            <a:gdLst/>
            <a:ahLst/>
            <a:cxnLst/>
            <a:rect l="l" t="t" r="r" b="b"/>
            <a:pathLst>
              <a:path w="7603408" h="5453211">
                <a:moveTo>
                  <a:pt x="0" y="0"/>
                </a:moveTo>
                <a:lnTo>
                  <a:pt x="7603409" y="0"/>
                </a:lnTo>
                <a:lnTo>
                  <a:pt x="7603409" y="5453211"/>
                </a:lnTo>
                <a:lnTo>
                  <a:pt x="0" y="5453211"/>
                </a:lnTo>
                <a:lnTo>
                  <a:pt x="0" y="0"/>
                </a:lnTo>
                <a:close/>
              </a:path>
            </a:pathLst>
          </a:custGeom>
          <a:blipFill>
            <a:blip r:embed="rId4"/>
            <a:stretch>
              <a:fillRect l="-536" r="-20404"/>
            </a:stretch>
          </a:blipFill>
        </p:spPr>
      </p:sp>
      <p:sp>
        <p:nvSpPr>
          <p:cNvPr id="13" name="TextBox 13"/>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15</a:t>
            </a:r>
          </a:p>
        </p:txBody>
      </p:sp>
      <p:sp>
        <p:nvSpPr>
          <p:cNvPr id="14" name="TextBox 14"/>
          <p:cNvSpPr txBox="1"/>
          <p:nvPr/>
        </p:nvSpPr>
        <p:spPr>
          <a:xfrm>
            <a:off x="1679694" y="352855"/>
            <a:ext cx="10825098" cy="1542287"/>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-METASPLOITABLE’IN FTP ŞİFRESİNİ KIRMAK</a:t>
            </a:r>
          </a:p>
          <a:p>
            <a:pPr algn="l">
              <a:lnSpc>
                <a:spcPts val="2975"/>
              </a:lnSpc>
            </a:pPr>
            <a:endParaRPr lang="en-US" sz="3099" b="1">
              <a:solidFill>
                <a:srgbClr val="FFFFFF"/>
              </a:solidFill>
              <a:latin typeface="Poppins Bold"/>
              <a:ea typeface="Poppins Bold"/>
              <a:cs typeface="Poppins Bold"/>
              <a:sym typeface="Poppins Bold"/>
            </a:endParaRPr>
          </a:p>
        </p:txBody>
      </p:sp>
      <p:sp>
        <p:nvSpPr>
          <p:cNvPr id="15" name="TextBox 15"/>
          <p:cNvSpPr txBox="1"/>
          <p:nvPr/>
        </p:nvSpPr>
        <p:spPr>
          <a:xfrm>
            <a:off x="9922691" y="2257808"/>
            <a:ext cx="6727930" cy="5851525"/>
          </a:xfrm>
          <a:prstGeom prst="rect">
            <a:avLst/>
          </a:prstGeom>
        </p:spPr>
        <p:txBody>
          <a:bodyPr lIns="0" tIns="0" rIns="0" bIns="0" rtlCol="0" anchor="t">
            <a:spAutoFit/>
          </a:bodyPr>
          <a:lstStyle/>
          <a:p>
            <a:pPr marL="539749" lvl="1" indent="-269875" algn="just">
              <a:lnSpc>
                <a:spcPts val="4249"/>
              </a:lnSpc>
              <a:buFont typeface="Arial"/>
              <a:buChar char="•"/>
            </a:pPr>
            <a:r>
              <a:rPr lang="en-US" sz="2499">
                <a:solidFill>
                  <a:srgbClr val="FFFFFF"/>
                </a:solidFill>
                <a:latin typeface="Poppins"/>
                <a:ea typeface="Poppins"/>
                <a:cs typeface="Poppins"/>
                <a:sym typeface="Poppins"/>
              </a:rPr>
              <a:t>Metasploitable, kasıtlı olarak savunmasız bir Linux sanal makinesidir. Bu VM, güvenlik eğitimi yürütmek, güvenlik araçlarını test etmek ve yaygın penetrasyon test tekniklerini uygulamak için kullanılabilir.</a:t>
            </a:r>
          </a:p>
          <a:p>
            <a:pPr marL="539749" lvl="1" indent="-269875" algn="just">
              <a:lnSpc>
                <a:spcPts val="4249"/>
              </a:lnSpc>
              <a:buFont typeface="Arial"/>
              <a:buChar char="•"/>
            </a:pPr>
            <a:r>
              <a:rPr lang="en-US" sz="2499">
                <a:solidFill>
                  <a:srgbClr val="FFFFFF"/>
                </a:solidFill>
                <a:latin typeface="Poppins"/>
                <a:ea typeface="Poppins"/>
                <a:cs typeface="Poppins"/>
                <a:sym typeface="Poppins"/>
              </a:rPr>
              <a:t>Varsayılan kullanıcı adı ve parola msfadmin:msfadmin'dir. Benim durumumda metasploitable 2 IP'si 10.0.2.15'dİr.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114218"/>
            <a:ext cx="16177793" cy="6281580"/>
            <a:chOff x="0" y="0"/>
            <a:chExt cx="2465093" cy="957156"/>
          </a:xfrm>
        </p:grpSpPr>
        <p:sp>
          <p:nvSpPr>
            <p:cNvPr id="6" name="Freeform 6"/>
            <p:cNvSpPr/>
            <p:nvPr/>
          </p:nvSpPr>
          <p:spPr>
            <a:xfrm>
              <a:off x="0" y="0"/>
              <a:ext cx="2465093" cy="957156"/>
            </a:xfrm>
            <a:custGeom>
              <a:avLst/>
              <a:gdLst/>
              <a:ahLst/>
              <a:cxnLst/>
              <a:rect l="l" t="t" r="r" b="b"/>
              <a:pathLst>
                <a:path w="2465093" h="957156">
                  <a:moveTo>
                    <a:pt x="9571" y="0"/>
                  </a:moveTo>
                  <a:lnTo>
                    <a:pt x="2455522" y="0"/>
                  </a:lnTo>
                  <a:cubicBezTo>
                    <a:pt x="2458060" y="0"/>
                    <a:pt x="2460495" y="1008"/>
                    <a:pt x="2462290" y="2803"/>
                  </a:cubicBezTo>
                  <a:cubicBezTo>
                    <a:pt x="2464085" y="4598"/>
                    <a:pt x="2465093" y="7033"/>
                    <a:pt x="2465093" y="9571"/>
                  </a:cubicBezTo>
                  <a:lnTo>
                    <a:pt x="2465093" y="947585"/>
                  </a:lnTo>
                  <a:cubicBezTo>
                    <a:pt x="2465093" y="950124"/>
                    <a:pt x="2464085" y="952558"/>
                    <a:pt x="2462290" y="954353"/>
                  </a:cubicBezTo>
                  <a:cubicBezTo>
                    <a:pt x="2460495" y="956148"/>
                    <a:pt x="2458060" y="957156"/>
                    <a:pt x="2455522" y="957156"/>
                  </a:cubicBezTo>
                  <a:lnTo>
                    <a:pt x="9571" y="957156"/>
                  </a:lnTo>
                  <a:cubicBezTo>
                    <a:pt x="7033" y="957156"/>
                    <a:pt x="4598" y="956148"/>
                    <a:pt x="2803" y="954353"/>
                  </a:cubicBezTo>
                  <a:cubicBezTo>
                    <a:pt x="1008" y="952558"/>
                    <a:pt x="0" y="950124"/>
                    <a:pt x="0" y="947585"/>
                  </a:cubicBezTo>
                  <a:lnTo>
                    <a:pt x="0" y="9571"/>
                  </a:lnTo>
                  <a:cubicBezTo>
                    <a:pt x="0" y="7033"/>
                    <a:pt x="1008" y="4598"/>
                    <a:pt x="2803" y="2803"/>
                  </a:cubicBezTo>
                  <a:cubicBezTo>
                    <a:pt x="4598" y="1008"/>
                    <a:pt x="7033" y="0"/>
                    <a:pt x="9571"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465093" cy="99525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914403"/>
            <a:ext cx="16230600" cy="807119"/>
            <a:chOff x="0" y="0"/>
            <a:chExt cx="2287793" cy="113768"/>
          </a:xfrm>
        </p:grpSpPr>
        <p:sp>
          <p:nvSpPr>
            <p:cNvPr id="9" name="Freeform 9"/>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0" name="TextBox 10"/>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65666"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79694" y="4433782"/>
            <a:ext cx="12520111" cy="3470522"/>
          </a:xfrm>
          <a:custGeom>
            <a:avLst/>
            <a:gdLst/>
            <a:ahLst/>
            <a:cxnLst/>
            <a:rect l="l" t="t" r="r" b="b"/>
            <a:pathLst>
              <a:path w="12520111" h="3470522">
                <a:moveTo>
                  <a:pt x="0" y="0"/>
                </a:moveTo>
                <a:lnTo>
                  <a:pt x="12520110" y="0"/>
                </a:lnTo>
                <a:lnTo>
                  <a:pt x="12520110" y="3470522"/>
                </a:lnTo>
                <a:lnTo>
                  <a:pt x="0" y="3470522"/>
                </a:lnTo>
                <a:lnTo>
                  <a:pt x="0" y="0"/>
                </a:lnTo>
                <a:close/>
              </a:path>
            </a:pathLst>
          </a:custGeom>
          <a:blipFill>
            <a:blip r:embed="rId4"/>
            <a:stretch>
              <a:fillRect l="-5770" t="-640" r="-3261" b="-5560"/>
            </a:stretch>
          </a:blipFill>
        </p:spPr>
      </p:sp>
      <p:sp>
        <p:nvSpPr>
          <p:cNvPr id="13" name="TextBox 13"/>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16</a:t>
            </a:r>
          </a:p>
        </p:txBody>
      </p:sp>
      <p:sp>
        <p:nvSpPr>
          <p:cNvPr id="14" name="TextBox 14"/>
          <p:cNvSpPr txBox="1"/>
          <p:nvPr/>
        </p:nvSpPr>
        <p:spPr>
          <a:xfrm>
            <a:off x="1679694" y="352855"/>
            <a:ext cx="10825098" cy="1542287"/>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-METASPLOITABLE’IN FTP ŞİFRESİNİ KIRMAK</a:t>
            </a:r>
          </a:p>
          <a:p>
            <a:pPr algn="l">
              <a:lnSpc>
                <a:spcPts val="2975"/>
              </a:lnSpc>
            </a:pPr>
            <a:endParaRPr lang="en-US" sz="3099" b="1">
              <a:solidFill>
                <a:srgbClr val="FFFFFF"/>
              </a:solidFill>
              <a:latin typeface="Poppins Bold"/>
              <a:ea typeface="Poppins Bold"/>
              <a:cs typeface="Poppins Bold"/>
              <a:sym typeface="Poppins Bold"/>
            </a:endParaRPr>
          </a:p>
        </p:txBody>
      </p:sp>
      <p:sp>
        <p:nvSpPr>
          <p:cNvPr id="15" name="TextBox 15"/>
          <p:cNvSpPr txBox="1"/>
          <p:nvPr/>
        </p:nvSpPr>
        <p:spPr>
          <a:xfrm>
            <a:off x="1387027" y="2167615"/>
            <a:ext cx="14908833" cy="517525"/>
          </a:xfrm>
          <a:prstGeom prst="rect">
            <a:avLst/>
          </a:prstGeom>
        </p:spPr>
        <p:txBody>
          <a:bodyPr lIns="0" tIns="0" rIns="0" bIns="0" rtlCol="0" anchor="t">
            <a:spAutoFit/>
          </a:bodyPr>
          <a:lstStyle/>
          <a:p>
            <a:pPr marL="539749" lvl="1" indent="-269875" algn="just">
              <a:lnSpc>
                <a:spcPts val="4249"/>
              </a:lnSpc>
              <a:buFont typeface="Arial"/>
              <a:buChar char="•"/>
            </a:pPr>
            <a:r>
              <a:rPr lang="en-US" sz="2499">
                <a:solidFill>
                  <a:srgbClr val="FFFFFF"/>
                </a:solidFill>
                <a:latin typeface="Poppins"/>
                <a:ea typeface="Poppins"/>
                <a:cs typeface="Poppins"/>
                <a:sym typeface="Poppins"/>
              </a:rPr>
              <a:t>İlk adım, Metasploitable 2'nin 21 numaralı portunun açık olup olmadığını kontrol etmektir.</a:t>
            </a:r>
          </a:p>
        </p:txBody>
      </p:sp>
      <p:grpSp>
        <p:nvGrpSpPr>
          <p:cNvPr id="16" name="Group 16"/>
          <p:cNvGrpSpPr/>
          <p:nvPr/>
        </p:nvGrpSpPr>
        <p:grpSpPr>
          <a:xfrm>
            <a:off x="1679694" y="3104240"/>
            <a:ext cx="8116383" cy="1078885"/>
            <a:chOff x="0" y="0"/>
            <a:chExt cx="2137648" cy="284151"/>
          </a:xfrm>
        </p:grpSpPr>
        <p:sp>
          <p:nvSpPr>
            <p:cNvPr id="17" name="Freeform 17"/>
            <p:cNvSpPr/>
            <p:nvPr/>
          </p:nvSpPr>
          <p:spPr>
            <a:xfrm>
              <a:off x="0" y="0"/>
              <a:ext cx="2137648" cy="284151"/>
            </a:xfrm>
            <a:custGeom>
              <a:avLst/>
              <a:gdLst/>
              <a:ahLst/>
              <a:cxnLst/>
              <a:rect l="l" t="t" r="r" b="b"/>
              <a:pathLst>
                <a:path w="2137648" h="284151">
                  <a:moveTo>
                    <a:pt x="48647" y="0"/>
                  </a:moveTo>
                  <a:lnTo>
                    <a:pt x="2089001" y="0"/>
                  </a:lnTo>
                  <a:cubicBezTo>
                    <a:pt x="2115868" y="0"/>
                    <a:pt x="2137648" y="21780"/>
                    <a:pt x="2137648" y="48647"/>
                  </a:cubicBezTo>
                  <a:lnTo>
                    <a:pt x="2137648" y="235504"/>
                  </a:lnTo>
                  <a:cubicBezTo>
                    <a:pt x="2137648" y="262371"/>
                    <a:pt x="2115868" y="284151"/>
                    <a:pt x="2089001" y="284151"/>
                  </a:cubicBezTo>
                  <a:lnTo>
                    <a:pt x="48647" y="284151"/>
                  </a:lnTo>
                  <a:cubicBezTo>
                    <a:pt x="21780" y="284151"/>
                    <a:pt x="0" y="262371"/>
                    <a:pt x="0" y="235504"/>
                  </a:cubicBezTo>
                  <a:lnTo>
                    <a:pt x="0" y="48647"/>
                  </a:lnTo>
                  <a:cubicBezTo>
                    <a:pt x="0" y="21780"/>
                    <a:pt x="21780" y="0"/>
                    <a:pt x="48647" y="0"/>
                  </a:cubicBezTo>
                  <a:close/>
                </a:path>
              </a:pathLst>
            </a:custGeom>
            <a:solidFill>
              <a:srgbClr val="FFFFFF"/>
            </a:solidFill>
          </p:spPr>
        </p:sp>
        <p:sp>
          <p:nvSpPr>
            <p:cNvPr id="18" name="TextBox 18"/>
            <p:cNvSpPr txBox="1"/>
            <p:nvPr/>
          </p:nvSpPr>
          <p:spPr>
            <a:xfrm>
              <a:off x="0" y="-57150"/>
              <a:ext cx="2137648" cy="341301"/>
            </a:xfrm>
            <a:prstGeom prst="rect">
              <a:avLst/>
            </a:prstGeom>
          </p:spPr>
          <p:txBody>
            <a:bodyPr lIns="50800" tIns="50800" rIns="50800" bIns="50800" rtlCol="0" anchor="ctr"/>
            <a:lstStyle/>
            <a:p>
              <a:pPr algn="l">
                <a:lnSpc>
                  <a:spcPts val="2799"/>
                </a:lnSpc>
              </a:pPr>
              <a:r>
                <a:rPr lang="en-US" sz="1999" b="1">
                  <a:solidFill>
                    <a:srgbClr val="050B0D"/>
                  </a:solidFill>
                  <a:latin typeface="Poppins Bold"/>
                  <a:ea typeface="Poppins Bold"/>
                  <a:cs typeface="Poppins Bold"/>
                  <a:sym typeface="Poppins Bold"/>
                </a:rPr>
                <a:t>        nmap -Pn -p 21 -sV 10.0.2.15  </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024120"/>
            <a:ext cx="16177793" cy="6371678"/>
            <a:chOff x="0" y="0"/>
            <a:chExt cx="2465093" cy="970885"/>
          </a:xfrm>
        </p:grpSpPr>
        <p:sp>
          <p:nvSpPr>
            <p:cNvPr id="6" name="Freeform 6"/>
            <p:cNvSpPr/>
            <p:nvPr/>
          </p:nvSpPr>
          <p:spPr>
            <a:xfrm>
              <a:off x="0" y="0"/>
              <a:ext cx="2465093" cy="970885"/>
            </a:xfrm>
            <a:custGeom>
              <a:avLst/>
              <a:gdLst/>
              <a:ahLst/>
              <a:cxnLst/>
              <a:rect l="l" t="t" r="r" b="b"/>
              <a:pathLst>
                <a:path w="2465093" h="970885">
                  <a:moveTo>
                    <a:pt x="9571" y="0"/>
                  </a:moveTo>
                  <a:lnTo>
                    <a:pt x="2455522" y="0"/>
                  </a:lnTo>
                  <a:cubicBezTo>
                    <a:pt x="2458060" y="0"/>
                    <a:pt x="2460495" y="1008"/>
                    <a:pt x="2462290" y="2803"/>
                  </a:cubicBezTo>
                  <a:cubicBezTo>
                    <a:pt x="2464085" y="4598"/>
                    <a:pt x="2465093" y="7033"/>
                    <a:pt x="2465093" y="9571"/>
                  </a:cubicBezTo>
                  <a:lnTo>
                    <a:pt x="2465093" y="961314"/>
                  </a:lnTo>
                  <a:cubicBezTo>
                    <a:pt x="2465093" y="963852"/>
                    <a:pt x="2464085" y="966287"/>
                    <a:pt x="2462290" y="968082"/>
                  </a:cubicBezTo>
                  <a:cubicBezTo>
                    <a:pt x="2460495" y="969877"/>
                    <a:pt x="2458060" y="970885"/>
                    <a:pt x="2455522" y="970885"/>
                  </a:cubicBezTo>
                  <a:lnTo>
                    <a:pt x="9571" y="970885"/>
                  </a:lnTo>
                  <a:cubicBezTo>
                    <a:pt x="7033" y="970885"/>
                    <a:pt x="4598" y="969877"/>
                    <a:pt x="2803" y="968082"/>
                  </a:cubicBezTo>
                  <a:cubicBezTo>
                    <a:pt x="1008" y="966287"/>
                    <a:pt x="0" y="963852"/>
                    <a:pt x="0" y="961314"/>
                  </a:cubicBezTo>
                  <a:lnTo>
                    <a:pt x="0" y="9571"/>
                  </a:lnTo>
                  <a:cubicBezTo>
                    <a:pt x="0" y="7033"/>
                    <a:pt x="1008" y="4598"/>
                    <a:pt x="2803" y="2803"/>
                  </a:cubicBezTo>
                  <a:cubicBezTo>
                    <a:pt x="4598" y="1008"/>
                    <a:pt x="7033" y="0"/>
                    <a:pt x="9571"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465093" cy="100898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914403"/>
            <a:ext cx="16230600" cy="807119"/>
            <a:chOff x="0" y="0"/>
            <a:chExt cx="2287793" cy="113768"/>
          </a:xfrm>
        </p:grpSpPr>
        <p:sp>
          <p:nvSpPr>
            <p:cNvPr id="9" name="Freeform 9"/>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0" name="TextBox 10"/>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65666"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9011588" y="5409290"/>
            <a:ext cx="8116383" cy="1078885"/>
            <a:chOff x="0" y="0"/>
            <a:chExt cx="2137648" cy="284151"/>
          </a:xfrm>
        </p:grpSpPr>
        <p:sp>
          <p:nvSpPr>
            <p:cNvPr id="13" name="Freeform 13"/>
            <p:cNvSpPr/>
            <p:nvPr/>
          </p:nvSpPr>
          <p:spPr>
            <a:xfrm>
              <a:off x="0" y="0"/>
              <a:ext cx="2137648" cy="284151"/>
            </a:xfrm>
            <a:custGeom>
              <a:avLst/>
              <a:gdLst/>
              <a:ahLst/>
              <a:cxnLst/>
              <a:rect l="l" t="t" r="r" b="b"/>
              <a:pathLst>
                <a:path w="2137648" h="284151">
                  <a:moveTo>
                    <a:pt x="48647" y="0"/>
                  </a:moveTo>
                  <a:lnTo>
                    <a:pt x="2089001" y="0"/>
                  </a:lnTo>
                  <a:cubicBezTo>
                    <a:pt x="2115868" y="0"/>
                    <a:pt x="2137648" y="21780"/>
                    <a:pt x="2137648" y="48647"/>
                  </a:cubicBezTo>
                  <a:lnTo>
                    <a:pt x="2137648" y="235504"/>
                  </a:lnTo>
                  <a:cubicBezTo>
                    <a:pt x="2137648" y="262371"/>
                    <a:pt x="2115868" y="284151"/>
                    <a:pt x="2089001" y="284151"/>
                  </a:cubicBezTo>
                  <a:lnTo>
                    <a:pt x="48647" y="284151"/>
                  </a:lnTo>
                  <a:cubicBezTo>
                    <a:pt x="21780" y="284151"/>
                    <a:pt x="0" y="262371"/>
                    <a:pt x="0" y="235504"/>
                  </a:cubicBezTo>
                  <a:lnTo>
                    <a:pt x="0" y="48647"/>
                  </a:lnTo>
                  <a:cubicBezTo>
                    <a:pt x="0" y="21780"/>
                    <a:pt x="21780" y="0"/>
                    <a:pt x="48647" y="0"/>
                  </a:cubicBezTo>
                  <a:close/>
                </a:path>
              </a:pathLst>
            </a:custGeom>
            <a:solidFill>
              <a:srgbClr val="FFFFFF"/>
            </a:solidFill>
          </p:spPr>
        </p:sp>
        <p:sp>
          <p:nvSpPr>
            <p:cNvPr id="14" name="TextBox 14"/>
            <p:cNvSpPr txBox="1"/>
            <p:nvPr/>
          </p:nvSpPr>
          <p:spPr>
            <a:xfrm>
              <a:off x="0" y="-57150"/>
              <a:ext cx="2137648" cy="341301"/>
            </a:xfrm>
            <a:prstGeom prst="rect">
              <a:avLst/>
            </a:prstGeom>
          </p:spPr>
          <p:txBody>
            <a:bodyPr lIns="50800" tIns="50800" rIns="50800" bIns="50800" rtlCol="0" anchor="ctr"/>
            <a:lstStyle/>
            <a:p>
              <a:pPr algn="l">
                <a:lnSpc>
                  <a:spcPts val="2799"/>
                </a:lnSpc>
              </a:pPr>
              <a:r>
                <a:rPr lang="en-US" sz="1999" b="1">
                  <a:solidFill>
                    <a:srgbClr val="050B0D"/>
                  </a:solidFill>
                  <a:latin typeface="Poppins Bold"/>
                  <a:ea typeface="Poppins Bold"/>
                  <a:cs typeface="Poppins Bold"/>
                  <a:sym typeface="Poppins Bold"/>
                </a:rPr>
                <a:t>        hydra -L userpass.txt -P userpass.txt 192.168.1.6 ftp</a:t>
              </a:r>
            </a:p>
          </p:txBody>
        </p:sp>
      </p:grpSp>
      <p:sp>
        <p:nvSpPr>
          <p:cNvPr id="15" name="Freeform 15"/>
          <p:cNvSpPr/>
          <p:nvPr/>
        </p:nvSpPr>
        <p:spPr>
          <a:xfrm>
            <a:off x="1265666" y="2529522"/>
            <a:ext cx="7341436" cy="5227957"/>
          </a:xfrm>
          <a:custGeom>
            <a:avLst/>
            <a:gdLst/>
            <a:ahLst/>
            <a:cxnLst/>
            <a:rect l="l" t="t" r="r" b="b"/>
            <a:pathLst>
              <a:path w="7341436" h="5227957">
                <a:moveTo>
                  <a:pt x="0" y="0"/>
                </a:moveTo>
                <a:lnTo>
                  <a:pt x="7341436" y="0"/>
                </a:lnTo>
                <a:lnTo>
                  <a:pt x="7341436" y="5227956"/>
                </a:lnTo>
                <a:lnTo>
                  <a:pt x="0" y="5227956"/>
                </a:lnTo>
                <a:lnTo>
                  <a:pt x="0" y="0"/>
                </a:lnTo>
                <a:close/>
              </a:path>
            </a:pathLst>
          </a:custGeom>
          <a:blipFill>
            <a:blip r:embed="rId4"/>
            <a:stretch>
              <a:fillRect l="-382" r="-382" b="-9838"/>
            </a:stretch>
          </a:blipFill>
        </p:spPr>
      </p:sp>
      <p:sp>
        <p:nvSpPr>
          <p:cNvPr id="16" name="TextBox 16"/>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17</a:t>
            </a:r>
          </a:p>
        </p:txBody>
      </p:sp>
      <p:sp>
        <p:nvSpPr>
          <p:cNvPr id="17" name="TextBox 17"/>
          <p:cNvSpPr txBox="1"/>
          <p:nvPr/>
        </p:nvSpPr>
        <p:spPr>
          <a:xfrm>
            <a:off x="1679694" y="352855"/>
            <a:ext cx="10825098" cy="1542287"/>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-METASPLOITABLE’IN FTP ŞİFRESİNİ KIRMAK</a:t>
            </a:r>
          </a:p>
          <a:p>
            <a:pPr algn="l">
              <a:lnSpc>
                <a:spcPts val="2975"/>
              </a:lnSpc>
            </a:pPr>
            <a:endParaRPr lang="en-US" sz="3099" b="1">
              <a:solidFill>
                <a:srgbClr val="FFFFFF"/>
              </a:solidFill>
              <a:latin typeface="Poppins Bold"/>
              <a:ea typeface="Poppins Bold"/>
              <a:cs typeface="Poppins Bold"/>
              <a:sym typeface="Poppins Bold"/>
            </a:endParaRPr>
          </a:p>
        </p:txBody>
      </p:sp>
      <p:sp>
        <p:nvSpPr>
          <p:cNvPr id="18" name="TextBox 18"/>
          <p:cNvSpPr txBox="1"/>
          <p:nvPr/>
        </p:nvSpPr>
        <p:spPr>
          <a:xfrm>
            <a:off x="8969906" y="2558834"/>
            <a:ext cx="7812043" cy="2651125"/>
          </a:xfrm>
          <a:prstGeom prst="rect">
            <a:avLst/>
          </a:prstGeom>
        </p:spPr>
        <p:txBody>
          <a:bodyPr lIns="0" tIns="0" rIns="0" bIns="0" rtlCol="0" anchor="t">
            <a:spAutoFit/>
          </a:bodyPr>
          <a:lstStyle/>
          <a:p>
            <a:pPr marL="539749" lvl="1" indent="-269875" algn="just">
              <a:lnSpc>
                <a:spcPts val="4249"/>
              </a:lnSpc>
              <a:buFont typeface="Arial"/>
              <a:buChar char="•"/>
            </a:pPr>
            <a:r>
              <a:rPr lang="en-US" sz="2499" spc="-7">
                <a:solidFill>
                  <a:srgbClr val="FFFFFF"/>
                </a:solidFill>
                <a:latin typeface="Poppins"/>
                <a:ea typeface="Poppins"/>
                <a:cs typeface="Poppins"/>
                <a:sym typeface="Poppins"/>
              </a:rPr>
              <a:t>Daha sonra FTP sunucumuzun şifresini öğrenmeye çalışalım. Bu işlem için varsayılan oturum açma adlarına ve parolalara sahip olacak tek bir kelime listesi kullandık.</a:t>
            </a:r>
          </a:p>
          <a:p>
            <a:pPr algn="just">
              <a:lnSpc>
                <a:spcPts val="4249"/>
              </a:lnSpc>
            </a:pPr>
            <a:endParaRPr lang="en-US" sz="2499" spc="-7">
              <a:solidFill>
                <a:srgbClr val="FFFFFF"/>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114218"/>
            <a:ext cx="16177793" cy="6281580"/>
            <a:chOff x="0" y="0"/>
            <a:chExt cx="2465093" cy="957156"/>
          </a:xfrm>
        </p:grpSpPr>
        <p:sp>
          <p:nvSpPr>
            <p:cNvPr id="6" name="Freeform 6"/>
            <p:cNvSpPr/>
            <p:nvPr/>
          </p:nvSpPr>
          <p:spPr>
            <a:xfrm>
              <a:off x="0" y="0"/>
              <a:ext cx="2465093" cy="957156"/>
            </a:xfrm>
            <a:custGeom>
              <a:avLst/>
              <a:gdLst/>
              <a:ahLst/>
              <a:cxnLst/>
              <a:rect l="l" t="t" r="r" b="b"/>
              <a:pathLst>
                <a:path w="2465093" h="957156">
                  <a:moveTo>
                    <a:pt x="9571" y="0"/>
                  </a:moveTo>
                  <a:lnTo>
                    <a:pt x="2455522" y="0"/>
                  </a:lnTo>
                  <a:cubicBezTo>
                    <a:pt x="2458060" y="0"/>
                    <a:pt x="2460495" y="1008"/>
                    <a:pt x="2462290" y="2803"/>
                  </a:cubicBezTo>
                  <a:cubicBezTo>
                    <a:pt x="2464085" y="4598"/>
                    <a:pt x="2465093" y="7033"/>
                    <a:pt x="2465093" y="9571"/>
                  </a:cubicBezTo>
                  <a:lnTo>
                    <a:pt x="2465093" y="947585"/>
                  </a:lnTo>
                  <a:cubicBezTo>
                    <a:pt x="2465093" y="950124"/>
                    <a:pt x="2464085" y="952558"/>
                    <a:pt x="2462290" y="954353"/>
                  </a:cubicBezTo>
                  <a:cubicBezTo>
                    <a:pt x="2460495" y="956148"/>
                    <a:pt x="2458060" y="957156"/>
                    <a:pt x="2455522" y="957156"/>
                  </a:cubicBezTo>
                  <a:lnTo>
                    <a:pt x="9571" y="957156"/>
                  </a:lnTo>
                  <a:cubicBezTo>
                    <a:pt x="7033" y="957156"/>
                    <a:pt x="4598" y="956148"/>
                    <a:pt x="2803" y="954353"/>
                  </a:cubicBezTo>
                  <a:cubicBezTo>
                    <a:pt x="1008" y="952558"/>
                    <a:pt x="0" y="950124"/>
                    <a:pt x="0" y="947585"/>
                  </a:cubicBezTo>
                  <a:lnTo>
                    <a:pt x="0" y="9571"/>
                  </a:lnTo>
                  <a:cubicBezTo>
                    <a:pt x="0" y="7033"/>
                    <a:pt x="1008" y="4598"/>
                    <a:pt x="2803" y="2803"/>
                  </a:cubicBezTo>
                  <a:cubicBezTo>
                    <a:pt x="4598" y="1008"/>
                    <a:pt x="7033" y="0"/>
                    <a:pt x="9571"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465093" cy="99525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914403"/>
            <a:ext cx="16230600" cy="807119"/>
            <a:chOff x="0" y="0"/>
            <a:chExt cx="2287793" cy="113768"/>
          </a:xfrm>
        </p:grpSpPr>
        <p:sp>
          <p:nvSpPr>
            <p:cNvPr id="9" name="Freeform 9"/>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0" name="TextBox 10"/>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65666"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79694" y="3275690"/>
            <a:ext cx="12510390" cy="3159295"/>
          </a:xfrm>
          <a:custGeom>
            <a:avLst/>
            <a:gdLst/>
            <a:ahLst/>
            <a:cxnLst/>
            <a:rect l="l" t="t" r="r" b="b"/>
            <a:pathLst>
              <a:path w="12510390" h="3159295">
                <a:moveTo>
                  <a:pt x="0" y="0"/>
                </a:moveTo>
                <a:lnTo>
                  <a:pt x="12510390" y="0"/>
                </a:lnTo>
                <a:lnTo>
                  <a:pt x="12510390" y="3159295"/>
                </a:lnTo>
                <a:lnTo>
                  <a:pt x="0" y="3159295"/>
                </a:lnTo>
                <a:lnTo>
                  <a:pt x="0" y="0"/>
                </a:lnTo>
                <a:close/>
              </a:path>
            </a:pathLst>
          </a:custGeom>
          <a:blipFill>
            <a:blip r:embed="rId4"/>
            <a:stretch>
              <a:fillRect l="-5283" r="-4515" b="-545"/>
            </a:stretch>
          </a:blipFill>
        </p:spPr>
      </p:sp>
      <p:sp>
        <p:nvSpPr>
          <p:cNvPr id="13" name="TextBox 13"/>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18</a:t>
            </a:r>
          </a:p>
        </p:txBody>
      </p:sp>
      <p:sp>
        <p:nvSpPr>
          <p:cNvPr id="14" name="TextBox 14"/>
          <p:cNvSpPr txBox="1"/>
          <p:nvPr/>
        </p:nvSpPr>
        <p:spPr>
          <a:xfrm>
            <a:off x="1679694" y="352855"/>
            <a:ext cx="10825098" cy="1542287"/>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-METASPLOITABLE’IN FTP ŞİFRESİNİ KIRMAK</a:t>
            </a:r>
          </a:p>
          <a:p>
            <a:pPr algn="l">
              <a:lnSpc>
                <a:spcPts val="2975"/>
              </a:lnSpc>
            </a:pPr>
            <a:endParaRPr lang="en-US" sz="3099" b="1">
              <a:solidFill>
                <a:srgbClr val="FFFFFF"/>
              </a:solidFill>
              <a:latin typeface="Poppins Bold"/>
              <a:ea typeface="Poppins Bold"/>
              <a:cs typeface="Poppins Bold"/>
              <a:sym typeface="Poppins Bold"/>
            </a:endParaRPr>
          </a:p>
        </p:txBody>
      </p:sp>
      <p:sp>
        <p:nvSpPr>
          <p:cNvPr id="15" name="TextBox 15"/>
          <p:cNvSpPr txBox="1"/>
          <p:nvPr/>
        </p:nvSpPr>
        <p:spPr>
          <a:xfrm>
            <a:off x="1387027" y="2167615"/>
            <a:ext cx="14908833" cy="517525"/>
          </a:xfrm>
          <a:prstGeom prst="rect">
            <a:avLst/>
          </a:prstGeom>
        </p:spPr>
        <p:txBody>
          <a:bodyPr lIns="0" tIns="0" rIns="0" bIns="0" rtlCol="0" anchor="t">
            <a:spAutoFit/>
          </a:bodyPr>
          <a:lstStyle/>
          <a:p>
            <a:pPr marL="539749" lvl="1" indent="-269875" algn="just">
              <a:lnSpc>
                <a:spcPts val="4249"/>
              </a:lnSpc>
              <a:buFont typeface="Arial"/>
              <a:buChar char="•"/>
            </a:pPr>
            <a:r>
              <a:rPr lang="en-US" sz="2499" spc="-7">
                <a:solidFill>
                  <a:srgbClr val="FFFFFF"/>
                </a:solidFill>
                <a:latin typeface="Poppins"/>
                <a:ea typeface="Poppins"/>
                <a:cs typeface="Poppins"/>
                <a:sym typeface="Poppins"/>
              </a:rPr>
              <a:t>Hydra bize  giriş kimliğimiz ve şifremizin msfadmin  olduğunu gösteriyor.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114218"/>
            <a:ext cx="16177793" cy="6281580"/>
            <a:chOff x="0" y="0"/>
            <a:chExt cx="2465093" cy="957156"/>
          </a:xfrm>
        </p:grpSpPr>
        <p:sp>
          <p:nvSpPr>
            <p:cNvPr id="6" name="Freeform 6"/>
            <p:cNvSpPr/>
            <p:nvPr/>
          </p:nvSpPr>
          <p:spPr>
            <a:xfrm>
              <a:off x="0" y="0"/>
              <a:ext cx="2465093" cy="957156"/>
            </a:xfrm>
            <a:custGeom>
              <a:avLst/>
              <a:gdLst/>
              <a:ahLst/>
              <a:cxnLst/>
              <a:rect l="l" t="t" r="r" b="b"/>
              <a:pathLst>
                <a:path w="2465093" h="957156">
                  <a:moveTo>
                    <a:pt x="9571" y="0"/>
                  </a:moveTo>
                  <a:lnTo>
                    <a:pt x="2455522" y="0"/>
                  </a:lnTo>
                  <a:cubicBezTo>
                    <a:pt x="2458060" y="0"/>
                    <a:pt x="2460495" y="1008"/>
                    <a:pt x="2462290" y="2803"/>
                  </a:cubicBezTo>
                  <a:cubicBezTo>
                    <a:pt x="2464085" y="4598"/>
                    <a:pt x="2465093" y="7033"/>
                    <a:pt x="2465093" y="9571"/>
                  </a:cubicBezTo>
                  <a:lnTo>
                    <a:pt x="2465093" y="947585"/>
                  </a:lnTo>
                  <a:cubicBezTo>
                    <a:pt x="2465093" y="950124"/>
                    <a:pt x="2464085" y="952558"/>
                    <a:pt x="2462290" y="954353"/>
                  </a:cubicBezTo>
                  <a:cubicBezTo>
                    <a:pt x="2460495" y="956148"/>
                    <a:pt x="2458060" y="957156"/>
                    <a:pt x="2455522" y="957156"/>
                  </a:cubicBezTo>
                  <a:lnTo>
                    <a:pt x="9571" y="957156"/>
                  </a:lnTo>
                  <a:cubicBezTo>
                    <a:pt x="7033" y="957156"/>
                    <a:pt x="4598" y="956148"/>
                    <a:pt x="2803" y="954353"/>
                  </a:cubicBezTo>
                  <a:cubicBezTo>
                    <a:pt x="1008" y="952558"/>
                    <a:pt x="0" y="950124"/>
                    <a:pt x="0" y="947585"/>
                  </a:cubicBezTo>
                  <a:lnTo>
                    <a:pt x="0" y="9571"/>
                  </a:lnTo>
                  <a:cubicBezTo>
                    <a:pt x="0" y="7033"/>
                    <a:pt x="1008" y="4598"/>
                    <a:pt x="2803" y="2803"/>
                  </a:cubicBezTo>
                  <a:cubicBezTo>
                    <a:pt x="4598" y="1008"/>
                    <a:pt x="7033" y="0"/>
                    <a:pt x="9571"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465093" cy="99525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914403"/>
            <a:ext cx="16230600" cy="807119"/>
            <a:chOff x="0" y="0"/>
            <a:chExt cx="2287793" cy="113768"/>
          </a:xfrm>
        </p:grpSpPr>
        <p:sp>
          <p:nvSpPr>
            <p:cNvPr id="9" name="Freeform 9"/>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0" name="TextBox 10"/>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65666"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79694" y="2984973"/>
            <a:ext cx="11137634" cy="5112421"/>
          </a:xfrm>
          <a:custGeom>
            <a:avLst/>
            <a:gdLst/>
            <a:ahLst/>
            <a:cxnLst/>
            <a:rect l="l" t="t" r="r" b="b"/>
            <a:pathLst>
              <a:path w="11137634" h="5112421">
                <a:moveTo>
                  <a:pt x="0" y="0"/>
                </a:moveTo>
                <a:lnTo>
                  <a:pt x="11137633" y="0"/>
                </a:lnTo>
                <a:lnTo>
                  <a:pt x="11137633" y="5112421"/>
                </a:lnTo>
                <a:lnTo>
                  <a:pt x="0" y="5112421"/>
                </a:lnTo>
                <a:lnTo>
                  <a:pt x="0" y="0"/>
                </a:lnTo>
                <a:close/>
              </a:path>
            </a:pathLst>
          </a:custGeom>
          <a:blipFill>
            <a:blip r:embed="rId4"/>
            <a:stretch>
              <a:fillRect t="-2928" b="-14712"/>
            </a:stretch>
          </a:blipFill>
        </p:spPr>
      </p:sp>
      <p:sp>
        <p:nvSpPr>
          <p:cNvPr id="13" name="TextBox 13"/>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19</a:t>
            </a:r>
          </a:p>
        </p:txBody>
      </p:sp>
      <p:sp>
        <p:nvSpPr>
          <p:cNvPr id="14" name="TextBox 14"/>
          <p:cNvSpPr txBox="1"/>
          <p:nvPr/>
        </p:nvSpPr>
        <p:spPr>
          <a:xfrm>
            <a:off x="1679694" y="352855"/>
            <a:ext cx="10825098" cy="1542287"/>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-METASPLOITABLE’IN FTP ŞİFRESİNİ KIRMAK</a:t>
            </a:r>
          </a:p>
          <a:p>
            <a:pPr algn="l">
              <a:lnSpc>
                <a:spcPts val="2975"/>
              </a:lnSpc>
            </a:pPr>
            <a:endParaRPr lang="en-US" sz="3099" b="1">
              <a:solidFill>
                <a:srgbClr val="FFFFFF"/>
              </a:solidFill>
              <a:latin typeface="Poppins Bold"/>
              <a:ea typeface="Poppins Bold"/>
              <a:cs typeface="Poppins Bold"/>
              <a:sym typeface="Poppins Bold"/>
            </a:endParaRPr>
          </a:p>
        </p:txBody>
      </p:sp>
      <p:sp>
        <p:nvSpPr>
          <p:cNvPr id="15" name="TextBox 15"/>
          <p:cNvSpPr txBox="1"/>
          <p:nvPr/>
        </p:nvSpPr>
        <p:spPr>
          <a:xfrm>
            <a:off x="1387027" y="2371786"/>
            <a:ext cx="14908833" cy="517525"/>
          </a:xfrm>
          <a:prstGeom prst="rect">
            <a:avLst/>
          </a:prstGeom>
        </p:spPr>
        <p:txBody>
          <a:bodyPr lIns="0" tIns="0" rIns="0" bIns="0" rtlCol="0" anchor="t">
            <a:spAutoFit/>
          </a:bodyPr>
          <a:lstStyle/>
          <a:p>
            <a:pPr marL="539749" lvl="1" indent="-269875" algn="just">
              <a:lnSpc>
                <a:spcPts val="4249"/>
              </a:lnSpc>
              <a:buFont typeface="Arial"/>
              <a:buChar char="•"/>
            </a:pPr>
            <a:r>
              <a:rPr lang="en-US" sz="2499" spc="-7">
                <a:solidFill>
                  <a:srgbClr val="FFFFFF"/>
                </a:solidFill>
                <a:latin typeface="Poppins"/>
                <a:ea typeface="Poppins"/>
                <a:cs typeface="Poppins"/>
                <a:sym typeface="Poppins"/>
              </a:rPr>
              <a:t>Bulgularımızı kullanalım ve FTP kullanarak bağlanmayı deneyelim.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772744" y="2606821"/>
            <a:ext cx="5467916" cy="54679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921977" y="2756054"/>
            <a:ext cx="5169449" cy="51694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871646" y="733059"/>
            <a:ext cx="16544709" cy="1191571"/>
            <a:chOff x="0" y="0"/>
            <a:chExt cx="2332068" cy="167959"/>
          </a:xfrm>
        </p:grpSpPr>
        <p:sp>
          <p:nvSpPr>
            <p:cNvPr id="12" name="Freeform 12"/>
            <p:cNvSpPr/>
            <p:nvPr/>
          </p:nvSpPr>
          <p:spPr>
            <a:xfrm>
              <a:off x="0" y="0"/>
              <a:ext cx="2332068" cy="167959"/>
            </a:xfrm>
            <a:custGeom>
              <a:avLst/>
              <a:gdLst/>
              <a:ahLst/>
              <a:cxnLst/>
              <a:rect l="l" t="t" r="r" b="b"/>
              <a:pathLst>
                <a:path w="2332068" h="167959">
                  <a:moveTo>
                    <a:pt x="9359" y="0"/>
                  </a:moveTo>
                  <a:lnTo>
                    <a:pt x="2322709" y="0"/>
                  </a:lnTo>
                  <a:cubicBezTo>
                    <a:pt x="2327878" y="0"/>
                    <a:pt x="2332068" y="4190"/>
                    <a:pt x="2332068" y="9359"/>
                  </a:cubicBezTo>
                  <a:lnTo>
                    <a:pt x="2332068" y="158600"/>
                  </a:lnTo>
                  <a:cubicBezTo>
                    <a:pt x="2332068" y="161082"/>
                    <a:pt x="2331082" y="163462"/>
                    <a:pt x="2329327" y="165217"/>
                  </a:cubicBezTo>
                  <a:cubicBezTo>
                    <a:pt x="2327572" y="166973"/>
                    <a:pt x="2325191" y="167959"/>
                    <a:pt x="2322709" y="167959"/>
                  </a:cubicBezTo>
                  <a:lnTo>
                    <a:pt x="9359" y="167959"/>
                  </a:lnTo>
                  <a:cubicBezTo>
                    <a:pt x="4190" y="167959"/>
                    <a:pt x="0" y="163768"/>
                    <a:pt x="0" y="158600"/>
                  </a:cubicBezTo>
                  <a:lnTo>
                    <a:pt x="0" y="9359"/>
                  </a:lnTo>
                  <a:cubicBezTo>
                    <a:pt x="0" y="4190"/>
                    <a:pt x="4190" y="0"/>
                    <a:pt x="9359"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3" name="TextBox 13"/>
            <p:cNvSpPr txBox="1"/>
            <p:nvPr/>
          </p:nvSpPr>
          <p:spPr>
            <a:xfrm>
              <a:off x="0" y="-38100"/>
              <a:ext cx="2332068" cy="206059"/>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spcBef>
                  <a:spcPct val="0"/>
                </a:spcBef>
              </a:pPr>
              <a:endParaRPr/>
            </a:p>
          </p:txBody>
        </p:sp>
      </p:grpSp>
      <p:sp>
        <p:nvSpPr>
          <p:cNvPr id="14" name="Freeform 14"/>
          <p:cNvSpPr/>
          <p:nvPr/>
        </p:nvSpPr>
        <p:spPr>
          <a:xfrm>
            <a:off x="1223454" y="1190934"/>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1557783" y="3086100"/>
            <a:ext cx="3897838" cy="4114800"/>
          </a:xfrm>
          <a:custGeom>
            <a:avLst/>
            <a:gdLst/>
            <a:ahLst/>
            <a:cxnLst/>
            <a:rect l="l" t="t" r="r" b="b"/>
            <a:pathLst>
              <a:path w="3897838" h="4114800">
                <a:moveTo>
                  <a:pt x="0" y="0"/>
                </a:moveTo>
                <a:lnTo>
                  <a:pt x="3897838" y="0"/>
                </a:lnTo>
                <a:lnTo>
                  <a:pt x="389783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2</a:t>
            </a:r>
          </a:p>
        </p:txBody>
      </p:sp>
      <p:sp>
        <p:nvSpPr>
          <p:cNvPr id="17" name="TextBox 17"/>
          <p:cNvSpPr txBox="1"/>
          <p:nvPr/>
        </p:nvSpPr>
        <p:spPr>
          <a:xfrm>
            <a:off x="1223454" y="2317675"/>
            <a:ext cx="8103954" cy="7181850"/>
          </a:xfrm>
          <a:prstGeom prst="rect">
            <a:avLst/>
          </a:prstGeom>
        </p:spPr>
        <p:txBody>
          <a:bodyPr lIns="0" tIns="0" rIns="0" bIns="0" rtlCol="0" anchor="t">
            <a:spAutoFit/>
          </a:bodyPr>
          <a:lstStyle/>
          <a:p>
            <a:pPr marL="518160" lvl="1" indent="-259080" algn="just">
              <a:lnSpc>
                <a:spcPts val="4079"/>
              </a:lnSpc>
              <a:buFont typeface="Arial"/>
              <a:buChar char="•"/>
            </a:pPr>
            <a:r>
              <a:rPr lang="en-US" sz="2400">
                <a:solidFill>
                  <a:srgbClr val="FFFFFF"/>
                </a:solidFill>
                <a:latin typeface="Poppins"/>
                <a:ea typeface="Poppins"/>
                <a:cs typeface="Poppins"/>
                <a:sym typeface="Poppins"/>
              </a:rPr>
              <a:t>Hydra aracı, Kali Linux üzerinde yüklü olarak gelen ve Brute-Force (kaba kuvvet) saldırıları yapmak için kullanılan bir saldırı aracıdır.</a:t>
            </a:r>
          </a:p>
          <a:p>
            <a:pPr marL="518160" lvl="1" indent="-259080" algn="just">
              <a:lnSpc>
                <a:spcPts val="4079"/>
              </a:lnSpc>
              <a:buFont typeface="Arial"/>
              <a:buChar char="•"/>
            </a:pPr>
            <a:r>
              <a:rPr lang="en-US" sz="2400">
                <a:solidFill>
                  <a:srgbClr val="FFFFFF"/>
                </a:solidFill>
                <a:latin typeface="Poppins"/>
                <a:ea typeface="Poppins"/>
                <a:cs typeface="Poppins"/>
                <a:sym typeface="Poppins"/>
              </a:rPr>
              <a:t>Hydra aracı ile daha önceden oluşturulmuş bir wordlist kullanılarak deneme yanılma yöntemi yani Brute-Force atağı yapılır. Bunun sonucunda ise kimlik doğrulama isteyen giriş panellerini atlatmış oluruz.</a:t>
            </a:r>
          </a:p>
          <a:p>
            <a:pPr marL="518160" lvl="1" indent="-259080" algn="just">
              <a:lnSpc>
                <a:spcPts val="4079"/>
              </a:lnSpc>
              <a:buFont typeface="Arial"/>
              <a:buChar char="•"/>
            </a:pPr>
            <a:r>
              <a:rPr lang="en-US" sz="2400">
                <a:solidFill>
                  <a:srgbClr val="FFFFFF"/>
                </a:solidFill>
                <a:latin typeface="Poppins"/>
                <a:ea typeface="Poppins"/>
                <a:cs typeface="Poppins"/>
                <a:sym typeface="Poppins"/>
              </a:rPr>
              <a:t>Örnek olarak bir giriş paneli sayfasında parolasını bilmediğimiz bir kullanıcının parolasını tek tek denemek yerine bir wordlist içerisine bu parolaları yazarak Hydra aracını kullanarak parolaları daha hızlı bir şekilde denetebiliriz.</a:t>
            </a:r>
          </a:p>
          <a:p>
            <a:pPr algn="just">
              <a:lnSpc>
                <a:spcPts val="4079"/>
              </a:lnSpc>
            </a:pPr>
            <a:endParaRPr lang="en-US" sz="2400">
              <a:solidFill>
                <a:srgbClr val="FFFFFF"/>
              </a:solidFill>
              <a:latin typeface="Poppins"/>
              <a:ea typeface="Poppins"/>
              <a:cs typeface="Poppins"/>
              <a:sym typeface="Poppins"/>
            </a:endParaRPr>
          </a:p>
        </p:txBody>
      </p:sp>
      <p:sp>
        <p:nvSpPr>
          <p:cNvPr id="18" name="TextBox 18"/>
          <p:cNvSpPr txBox="1"/>
          <p:nvPr/>
        </p:nvSpPr>
        <p:spPr>
          <a:xfrm>
            <a:off x="1613979" y="663625"/>
            <a:ext cx="10421882" cy="1378064"/>
          </a:xfrm>
          <a:prstGeom prst="rect">
            <a:avLst/>
          </a:prstGeom>
        </p:spPr>
        <p:txBody>
          <a:bodyPr lIns="0" tIns="0" rIns="0" bIns="0" rtlCol="0" anchor="t">
            <a:spAutoFit/>
          </a:bodyPr>
          <a:lstStyle/>
          <a:p>
            <a:pPr algn="l">
              <a:lnSpc>
                <a:spcPts val="3503"/>
              </a:lnSpc>
            </a:pPr>
            <a:r>
              <a:rPr lang="en-US" sz="3649" b="1">
                <a:solidFill>
                  <a:srgbClr val="FFFFFF"/>
                </a:solidFill>
                <a:latin typeface="Poppins Bold"/>
                <a:ea typeface="Poppins Bold"/>
                <a:cs typeface="Poppins Bold"/>
                <a:sym typeface="Poppins Bold"/>
              </a:rPr>
              <a:t> </a:t>
            </a:r>
          </a:p>
          <a:p>
            <a:pPr algn="l">
              <a:lnSpc>
                <a:spcPts val="3503"/>
              </a:lnSpc>
            </a:pPr>
            <a:r>
              <a:rPr lang="en-US" sz="3649" b="1">
                <a:solidFill>
                  <a:srgbClr val="FFFFFF"/>
                </a:solidFill>
                <a:latin typeface="Poppins Bold"/>
                <a:ea typeface="Poppins Bold"/>
                <a:cs typeface="Poppins Bold"/>
                <a:sym typeface="Poppins Bold"/>
              </a:rPr>
              <a:t>HYDRA NEDİR?</a:t>
            </a:r>
          </a:p>
          <a:p>
            <a:pPr algn="l">
              <a:lnSpc>
                <a:spcPts val="3503"/>
              </a:lnSpc>
            </a:pPr>
            <a:endParaRPr lang="en-US" sz="3649" b="1">
              <a:solidFill>
                <a:srgbClr val="FFFFFF"/>
              </a:solidFill>
              <a:latin typeface="Poppins Bold"/>
              <a:ea typeface="Poppins Bold"/>
              <a:cs typeface="Poppins Bold"/>
              <a:sym typeface="Poppins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114218"/>
            <a:ext cx="16177793" cy="6281580"/>
            <a:chOff x="0" y="0"/>
            <a:chExt cx="2465093" cy="957156"/>
          </a:xfrm>
        </p:grpSpPr>
        <p:sp>
          <p:nvSpPr>
            <p:cNvPr id="6" name="Freeform 6"/>
            <p:cNvSpPr/>
            <p:nvPr/>
          </p:nvSpPr>
          <p:spPr>
            <a:xfrm>
              <a:off x="0" y="0"/>
              <a:ext cx="2465093" cy="957156"/>
            </a:xfrm>
            <a:custGeom>
              <a:avLst/>
              <a:gdLst/>
              <a:ahLst/>
              <a:cxnLst/>
              <a:rect l="l" t="t" r="r" b="b"/>
              <a:pathLst>
                <a:path w="2465093" h="957156">
                  <a:moveTo>
                    <a:pt x="9571" y="0"/>
                  </a:moveTo>
                  <a:lnTo>
                    <a:pt x="2455522" y="0"/>
                  </a:lnTo>
                  <a:cubicBezTo>
                    <a:pt x="2458060" y="0"/>
                    <a:pt x="2460495" y="1008"/>
                    <a:pt x="2462290" y="2803"/>
                  </a:cubicBezTo>
                  <a:cubicBezTo>
                    <a:pt x="2464085" y="4598"/>
                    <a:pt x="2465093" y="7033"/>
                    <a:pt x="2465093" y="9571"/>
                  </a:cubicBezTo>
                  <a:lnTo>
                    <a:pt x="2465093" y="947585"/>
                  </a:lnTo>
                  <a:cubicBezTo>
                    <a:pt x="2465093" y="950124"/>
                    <a:pt x="2464085" y="952558"/>
                    <a:pt x="2462290" y="954353"/>
                  </a:cubicBezTo>
                  <a:cubicBezTo>
                    <a:pt x="2460495" y="956148"/>
                    <a:pt x="2458060" y="957156"/>
                    <a:pt x="2455522" y="957156"/>
                  </a:cubicBezTo>
                  <a:lnTo>
                    <a:pt x="9571" y="957156"/>
                  </a:lnTo>
                  <a:cubicBezTo>
                    <a:pt x="7033" y="957156"/>
                    <a:pt x="4598" y="956148"/>
                    <a:pt x="2803" y="954353"/>
                  </a:cubicBezTo>
                  <a:cubicBezTo>
                    <a:pt x="1008" y="952558"/>
                    <a:pt x="0" y="950124"/>
                    <a:pt x="0" y="947585"/>
                  </a:cubicBezTo>
                  <a:lnTo>
                    <a:pt x="0" y="9571"/>
                  </a:lnTo>
                  <a:cubicBezTo>
                    <a:pt x="0" y="7033"/>
                    <a:pt x="1008" y="4598"/>
                    <a:pt x="2803" y="2803"/>
                  </a:cubicBezTo>
                  <a:cubicBezTo>
                    <a:pt x="4598" y="1008"/>
                    <a:pt x="7033" y="0"/>
                    <a:pt x="9571"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465093" cy="99525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914403"/>
            <a:ext cx="16230600" cy="807119"/>
            <a:chOff x="0" y="0"/>
            <a:chExt cx="2287793" cy="113768"/>
          </a:xfrm>
        </p:grpSpPr>
        <p:sp>
          <p:nvSpPr>
            <p:cNvPr id="9" name="Freeform 9"/>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0" name="TextBox 10"/>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65666"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87027" y="2340075"/>
            <a:ext cx="8748967" cy="5829866"/>
          </a:xfrm>
          <a:custGeom>
            <a:avLst/>
            <a:gdLst/>
            <a:ahLst/>
            <a:cxnLst/>
            <a:rect l="l" t="t" r="r" b="b"/>
            <a:pathLst>
              <a:path w="8748967" h="5829866">
                <a:moveTo>
                  <a:pt x="0" y="0"/>
                </a:moveTo>
                <a:lnTo>
                  <a:pt x="8748967" y="0"/>
                </a:lnTo>
                <a:lnTo>
                  <a:pt x="8748967" y="5829866"/>
                </a:lnTo>
                <a:lnTo>
                  <a:pt x="0" y="5829866"/>
                </a:lnTo>
                <a:lnTo>
                  <a:pt x="0" y="0"/>
                </a:lnTo>
                <a:close/>
              </a:path>
            </a:pathLst>
          </a:custGeom>
          <a:blipFill>
            <a:blip r:embed="rId4"/>
            <a:stretch>
              <a:fillRect t="-180" b="-180"/>
            </a:stretch>
          </a:blipFill>
        </p:spPr>
      </p:sp>
      <p:sp>
        <p:nvSpPr>
          <p:cNvPr id="13" name="Freeform 13"/>
          <p:cNvSpPr/>
          <p:nvPr/>
        </p:nvSpPr>
        <p:spPr>
          <a:xfrm>
            <a:off x="11059686" y="4452461"/>
            <a:ext cx="5136055" cy="2337306"/>
          </a:xfrm>
          <a:custGeom>
            <a:avLst/>
            <a:gdLst/>
            <a:ahLst/>
            <a:cxnLst/>
            <a:rect l="l" t="t" r="r" b="b"/>
            <a:pathLst>
              <a:path w="5136055" h="2337306">
                <a:moveTo>
                  <a:pt x="0" y="0"/>
                </a:moveTo>
                <a:lnTo>
                  <a:pt x="5136055" y="0"/>
                </a:lnTo>
                <a:lnTo>
                  <a:pt x="5136055" y="2337306"/>
                </a:lnTo>
                <a:lnTo>
                  <a:pt x="0" y="2337306"/>
                </a:lnTo>
                <a:lnTo>
                  <a:pt x="0" y="0"/>
                </a:lnTo>
                <a:close/>
              </a:path>
            </a:pathLst>
          </a:custGeom>
          <a:blipFill>
            <a:blip r:embed="rId5"/>
            <a:stretch>
              <a:fillRect/>
            </a:stretch>
          </a:blipFill>
        </p:spPr>
      </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19</a:t>
            </a:r>
          </a:p>
        </p:txBody>
      </p:sp>
      <p:sp>
        <p:nvSpPr>
          <p:cNvPr id="15" name="TextBox 15"/>
          <p:cNvSpPr txBox="1"/>
          <p:nvPr/>
        </p:nvSpPr>
        <p:spPr>
          <a:xfrm>
            <a:off x="1679694" y="352855"/>
            <a:ext cx="10825098" cy="1542287"/>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-METASPLOITABLE’IN FTP ŞİFRESİNİ KIRMAK</a:t>
            </a:r>
          </a:p>
          <a:p>
            <a:pPr algn="l">
              <a:lnSpc>
                <a:spcPts val="2975"/>
              </a:lnSpc>
            </a:pPr>
            <a:endParaRPr lang="en-US" sz="3099" b="1">
              <a:solidFill>
                <a:srgbClr val="FFFFFF"/>
              </a:solidFill>
              <a:latin typeface="Poppins Bold"/>
              <a:ea typeface="Poppins Bold"/>
              <a:cs typeface="Poppins Bold"/>
              <a:sym typeface="Poppins Bold"/>
            </a:endParaRPr>
          </a:p>
        </p:txBody>
      </p:sp>
      <p:sp>
        <p:nvSpPr>
          <p:cNvPr id="16" name="TextBox 16"/>
          <p:cNvSpPr txBox="1"/>
          <p:nvPr/>
        </p:nvSpPr>
        <p:spPr>
          <a:xfrm>
            <a:off x="10574708" y="2418902"/>
            <a:ext cx="5453381" cy="1584325"/>
          </a:xfrm>
          <a:prstGeom prst="rect">
            <a:avLst/>
          </a:prstGeom>
        </p:spPr>
        <p:txBody>
          <a:bodyPr lIns="0" tIns="0" rIns="0" bIns="0" rtlCol="0" anchor="t">
            <a:spAutoFit/>
          </a:bodyPr>
          <a:lstStyle/>
          <a:p>
            <a:pPr marL="539749" lvl="1" indent="-269875" algn="just">
              <a:lnSpc>
                <a:spcPts val="4249"/>
              </a:lnSpc>
              <a:buFont typeface="Arial"/>
              <a:buChar char="•"/>
            </a:pPr>
            <a:r>
              <a:rPr lang="en-US" sz="2499" spc="-7">
                <a:solidFill>
                  <a:srgbClr val="FFFFFF"/>
                </a:solidFill>
                <a:latin typeface="Poppins"/>
                <a:ea typeface="Poppins"/>
                <a:cs typeface="Poppins"/>
                <a:sym typeface="Poppins"/>
              </a:rPr>
              <a:t>Son kez içindeki dosyaları inceleyebilir ve istediğimiz dosyayı indirebiliriz.</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18115" y="-237040"/>
            <a:ext cx="20524231" cy="4730795"/>
            <a:chOff x="0" y="0"/>
            <a:chExt cx="5583242" cy="1286926"/>
          </a:xfrm>
        </p:grpSpPr>
        <p:sp>
          <p:nvSpPr>
            <p:cNvPr id="3" name="Freeform 3"/>
            <p:cNvSpPr/>
            <p:nvPr/>
          </p:nvSpPr>
          <p:spPr>
            <a:xfrm>
              <a:off x="0" y="0"/>
              <a:ext cx="5583242" cy="1286926"/>
            </a:xfrm>
            <a:custGeom>
              <a:avLst/>
              <a:gdLst/>
              <a:ahLst/>
              <a:cxnLst/>
              <a:rect l="l" t="t" r="r" b="b"/>
              <a:pathLst>
                <a:path w="5583242" h="1286926">
                  <a:moveTo>
                    <a:pt x="8676" y="0"/>
                  </a:moveTo>
                  <a:lnTo>
                    <a:pt x="5574566" y="0"/>
                  </a:lnTo>
                  <a:cubicBezTo>
                    <a:pt x="5576867" y="0"/>
                    <a:pt x="5579074" y="914"/>
                    <a:pt x="5580701" y="2541"/>
                  </a:cubicBezTo>
                  <a:cubicBezTo>
                    <a:pt x="5582328" y="4168"/>
                    <a:pt x="5583242" y="6375"/>
                    <a:pt x="5583242" y="8676"/>
                  </a:cubicBezTo>
                  <a:lnTo>
                    <a:pt x="5583242" y="1278250"/>
                  </a:lnTo>
                  <a:cubicBezTo>
                    <a:pt x="5583242" y="1280551"/>
                    <a:pt x="5582328" y="1282758"/>
                    <a:pt x="5580701" y="1284385"/>
                  </a:cubicBezTo>
                  <a:cubicBezTo>
                    <a:pt x="5579074" y="1286012"/>
                    <a:pt x="5576867" y="1286926"/>
                    <a:pt x="5574566" y="1286926"/>
                  </a:cubicBezTo>
                  <a:lnTo>
                    <a:pt x="8676" y="1286926"/>
                  </a:lnTo>
                  <a:cubicBezTo>
                    <a:pt x="6375" y="1286926"/>
                    <a:pt x="4168" y="1286012"/>
                    <a:pt x="2541" y="1284385"/>
                  </a:cubicBezTo>
                  <a:cubicBezTo>
                    <a:pt x="914" y="1282758"/>
                    <a:pt x="0" y="1280551"/>
                    <a:pt x="0" y="1278250"/>
                  </a:cubicBezTo>
                  <a:lnTo>
                    <a:pt x="0" y="8676"/>
                  </a:lnTo>
                  <a:cubicBezTo>
                    <a:pt x="0" y="6375"/>
                    <a:pt x="914" y="4168"/>
                    <a:pt x="2541" y="2541"/>
                  </a:cubicBezTo>
                  <a:cubicBezTo>
                    <a:pt x="4168" y="914"/>
                    <a:pt x="6375" y="0"/>
                    <a:pt x="8676" y="0"/>
                  </a:cubicBezTo>
                  <a:close/>
                </a:path>
              </a:pathLst>
            </a:custGeom>
            <a:blipFill>
              <a:blip r:embed="rId2"/>
              <a:stretch>
                <a:fillRect t="-94524" b="-94524"/>
              </a:stretch>
            </a:blipFill>
          </p:spPr>
        </p:sp>
      </p:grpSp>
      <p:sp>
        <p:nvSpPr>
          <p:cNvPr id="4" name="Freeform 4"/>
          <p:cNvSpPr/>
          <p:nvPr/>
        </p:nvSpPr>
        <p:spPr>
          <a:xfrm>
            <a:off x="1028700" y="8906701"/>
            <a:ext cx="389508" cy="389508"/>
          </a:xfrm>
          <a:custGeom>
            <a:avLst/>
            <a:gdLst/>
            <a:ahLst/>
            <a:cxnLst/>
            <a:rect l="l" t="t" r="r" b="b"/>
            <a:pathLst>
              <a:path w="389508" h="389508">
                <a:moveTo>
                  <a:pt x="0" y="0"/>
                </a:moveTo>
                <a:lnTo>
                  <a:pt x="389508" y="0"/>
                </a:lnTo>
                <a:lnTo>
                  <a:pt x="389508" y="389508"/>
                </a:lnTo>
                <a:lnTo>
                  <a:pt x="0" y="389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752082" y="8906701"/>
            <a:ext cx="389508" cy="389508"/>
          </a:xfrm>
          <a:custGeom>
            <a:avLst/>
            <a:gdLst/>
            <a:ahLst/>
            <a:cxnLst/>
            <a:rect l="l" t="t" r="r" b="b"/>
            <a:pathLst>
              <a:path w="389508" h="389508">
                <a:moveTo>
                  <a:pt x="0" y="0"/>
                </a:moveTo>
                <a:lnTo>
                  <a:pt x="389508" y="0"/>
                </a:lnTo>
                <a:lnTo>
                  <a:pt x="389508" y="389508"/>
                </a:lnTo>
                <a:lnTo>
                  <a:pt x="0" y="389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6650621" y="8790649"/>
            <a:ext cx="608679" cy="602564"/>
            <a:chOff x="0" y="0"/>
            <a:chExt cx="85797" cy="84935"/>
          </a:xfrm>
        </p:grpSpPr>
        <p:sp>
          <p:nvSpPr>
            <p:cNvPr id="7" name="Freeform 7"/>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8" name="TextBox 8"/>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14</a:t>
            </a:r>
          </a:p>
        </p:txBody>
      </p:sp>
      <p:sp>
        <p:nvSpPr>
          <p:cNvPr id="10" name="TextBox 10"/>
          <p:cNvSpPr txBox="1"/>
          <p:nvPr/>
        </p:nvSpPr>
        <p:spPr>
          <a:xfrm>
            <a:off x="3147724" y="4950955"/>
            <a:ext cx="11992551" cy="1907459"/>
          </a:xfrm>
          <a:prstGeom prst="rect">
            <a:avLst/>
          </a:prstGeom>
        </p:spPr>
        <p:txBody>
          <a:bodyPr lIns="0" tIns="0" rIns="0" bIns="0" rtlCol="0" anchor="t">
            <a:spAutoFit/>
          </a:bodyPr>
          <a:lstStyle/>
          <a:p>
            <a:pPr algn="ctr">
              <a:lnSpc>
                <a:spcPts val="13269"/>
              </a:lnSpc>
            </a:pPr>
            <a:r>
              <a:rPr lang="en-US" sz="13822" b="1">
                <a:solidFill>
                  <a:srgbClr val="FFFFFF"/>
                </a:solidFill>
                <a:latin typeface="Poppins Bold"/>
                <a:ea typeface="Poppins Bold"/>
                <a:cs typeface="Poppins Bold"/>
                <a:sym typeface="Poppins Bold"/>
              </a:rPr>
              <a:t>TEŞEKKÜRLER</a:t>
            </a:r>
          </a:p>
        </p:txBody>
      </p:sp>
      <p:sp>
        <p:nvSpPr>
          <p:cNvPr id="11" name="TextBox 11"/>
          <p:cNvSpPr txBox="1"/>
          <p:nvPr/>
        </p:nvSpPr>
        <p:spPr>
          <a:xfrm>
            <a:off x="3682852" y="6734588"/>
            <a:ext cx="10922297" cy="473075"/>
          </a:xfrm>
          <a:prstGeom prst="rect">
            <a:avLst/>
          </a:prstGeom>
        </p:spPr>
        <p:txBody>
          <a:bodyPr lIns="0" tIns="0" rIns="0" bIns="0" rtlCol="0" anchor="t">
            <a:spAutoFit/>
          </a:bodyPr>
          <a:lstStyle/>
          <a:p>
            <a:pPr algn="ctr">
              <a:lnSpc>
                <a:spcPts val="3910"/>
              </a:lnSpc>
            </a:pPr>
            <a:r>
              <a:rPr lang="en-US" sz="2300" spc="1104">
                <a:solidFill>
                  <a:srgbClr val="FFFFFF"/>
                </a:solidFill>
                <a:latin typeface="Poppins"/>
                <a:ea typeface="Poppins"/>
                <a:cs typeface="Poppins"/>
                <a:sym typeface="Poppins"/>
              </a:rPr>
              <a:t>DİNLEDİĞİNİZ İÇİN</a:t>
            </a:r>
          </a:p>
        </p:txBody>
      </p:sp>
      <p:sp>
        <p:nvSpPr>
          <p:cNvPr id="12" name="TextBox 12"/>
          <p:cNvSpPr txBox="1"/>
          <p:nvPr/>
        </p:nvSpPr>
        <p:spPr>
          <a:xfrm>
            <a:off x="3147724" y="7328965"/>
            <a:ext cx="11992551" cy="517526"/>
          </a:xfrm>
          <a:prstGeom prst="rect">
            <a:avLst/>
          </a:prstGeom>
        </p:spPr>
        <p:txBody>
          <a:bodyPr lIns="0" tIns="0" rIns="0" bIns="0" rtlCol="0" anchor="t">
            <a:spAutoFit/>
          </a:bodyPr>
          <a:lstStyle/>
          <a:p>
            <a:pPr algn="ctr">
              <a:lnSpc>
                <a:spcPts val="4249"/>
              </a:lnSpc>
            </a:pPr>
            <a:r>
              <a:rPr lang="en-US" sz="2499">
                <a:solidFill>
                  <a:srgbClr val="FFFFFF"/>
                </a:solidFill>
                <a:latin typeface="Poppins"/>
                <a:ea typeface="Poppins"/>
                <a:cs typeface="Poppins"/>
                <a:sym typeface="Poppins"/>
              </a:rPr>
              <a:t>"Bilgi, doğru kullanıldığında bir güçtür; ama etik, o gücü anlamlı kılan şeydir."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76226" y="616000"/>
            <a:ext cx="16544709" cy="1105522"/>
            <a:chOff x="0" y="0"/>
            <a:chExt cx="2332068" cy="155829"/>
          </a:xfrm>
        </p:grpSpPr>
        <p:sp>
          <p:nvSpPr>
            <p:cNvPr id="3" name="Freeform 3"/>
            <p:cNvSpPr/>
            <p:nvPr/>
          </p:nvSpPr>
          <p:spPr>
            <a:xfrm>
              <a:off x="0" y="0"/>
              <a:ext cx="2332068" cy="155829"/>
            </a:xfrm>
            <a:custGeom>
              <a:avLst/>
              <a:gdLst/>
              <a:ahLst/>
              <a:cxnLst/>
              <a:rect l="l" t="t" r="r" b="b"/>
              <a:pathLst>
                <a:path w="2332068" h="155829">
                  <a:moveTo>
                    <a:pt x="9359" y="0"/>
                  </a:moveTo>
                  <a:lnTo>
                    <a:pt x="2322709" y="0"/>
                  </a:lnTo>
                  <a:cubicBezTo>
                    <a:pt x="2327878" y="0"/>
                    <a:pt x="2332068" y="4190"/>
                    <a:pt x="2332068" y="9359"/>
                  </a:cubicBezTo>
                  <a:lnTo>
                    <a:pt x="2332068" y="146471"/>
                  </a:lnTo>
                  <a:cubicBezTo>
                    <a:pt x="2332068" y="151639"/>
                    <a:pt x="2327878" y="155829"/>
                    <a:pt x="2322709" y="155829"/>
                  </a:cubicBezTo>
                  <a:lnTo>
                    <a:pt x="9359" y="155829"/>
                  </a:lnTo>
                  <a:cubicBezTo>
                    <a:pt x="4190" y="155829"/>
                    <a:pt x="0" y="151639"/>
                    <a:pt x="0" y="146471"/>
                  </a:cubicBezTo>
                  <a:lnTo>
                    <a:pt x="0" y="9359"/>
                  </a:lnTo>
                  <a:cubicBezTo>
                    <a:pt x="0" y="4190"/>
                    <a:pt x="4190" y="0"/>
                    <a:pt x="9359"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38100"/>
              <a:ext cx="2332068" cy="19392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23454" y="1028700"/>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650621" y="8790649"/>
            <a:ext cx="608679" cy="602564"/>
            <a:chOff x="0" y="0"/>
            <a:chExt cx="85797" cy="84935"/>
          </a:xfrm>
        </p:grpSpPr>
        <p:sp>
          <p:nvSpPr>
            <p:cNvPr id="7" name="Freeform 7"/>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8" name="TextBox 8"/>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23845" y="2389797"/>
            <a:ext cx="8343160" cy="5704636"/>
          </a:xfrm>
          <a:custGeom>
            <a:avLst/>
            <a:gdLst/>
            <a:ahLst/>
            <a:cxnLst/>
            <a:rect l="l" t="t" r="r" b="b"/>
            <a:pathLst>
              <a:path w="8343160" h="5704636">
                <a:moveTo>
                  <a:pt x="0" y="0"/>
                </a:moveTo>
                <a:lnTo>
                  <a:pt x="8343160" y="0"/>
                </a:lnTo>
                <a:lnTo>
                  <a:pt x="8343160" y="5704636"/>
                </a:lnTo>
                <a:lnTo>
                  <a:pt x="0" y="5704636"/>
                </a:lnTo>
                <a:lnTo>
                  <a:pt x="0" y="0"/>
                </a:lnTo>
                <a:close/>
              </a:path>
            </a:pathLst>
          </a:custGeom>
          <a:blipFill>
            <a:blip r:embed="rId4"/>
            <a:stretch>
              <a:fillRect/>
            </a:stretch>
          </a:blipFill>
        </p:spPr>
      </p:sp>
      <p:sp>
        <p:nvSpPr>
          <p:cNvPr id="10" name="TextBox 10"/>
          <p:cNvSpPr txBox="1"/>
          <p:nvPr/>
        </p:nvSpPr>
        <p:spPr>
          <a:xfrm>
            <a:off x="1613979" y="654100"/>
            <a:ext cx="10825098" cy="1170812"/>
          </a:xfrm>
          <a:prstGeom prst="rect">
            <a:avLst/>
          </a:prstGeom>
        </p:spPr>
        <p:txBody>
          <a:bodyPr lIns="0" tIns="0" rIns="0" bIns="0" rtlCol="0" anchor="t">
            <a:spAutoFit/>
          </a:bodyPr>
          <a:lstStyle/>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Hydra Saldırılarına Karşı Nasıl Savunma Yapılır?</a:t>
            </a:r>
          </a:p>
          <a:p>
            <a:pPr algn="l">
              <a:lnSpc>
                <a:spcPts val="2975"/>
              </a:lnSpc>
            </a:pPr>
            <a:endParaRPr lang="en-US" sz="3099" b="1">
              <a:solidFill>
                <a:srgbClr val="FFFFFF"/>
              </a:solidFill>
              <a:latin typeface="Poppins Bold"/>
              <a:ea typeface="Poppins Bold"/>
              <a:cs typeface="Poppins Bold"/>
              <a:sym typeface="Poppins Bold"/>
            </a:endParaRPr>
          </a:p>
        </p:txBody>
      </p:sp>
      <p:sp>
        <p:nvSpPr>
          <p:cNvPr id="11" name="TextBox 11"/>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3</a:t>
            </a:r>
          </a:p>
        </p:txBody>
      </p:sp>
      <p:sp>
        <p:nvSpPr>
          <p:cNvPr id="12" name="TextBox 12"/>
          <p:cNvSpPr txBox="1"/>
          <p:nvPr/>
        </p:nvSpPr>
        <p:spPr>
          <a:xfrm>
            <a:off x="8140510" y="2246922"/>
            <a:ext cx="7763653" cy="5851525"/>
          </a:xfrm>
          <a:prstGeom prst="rect">
            <a:avLst/>
          </a:prstGeom>
        </p:spPr>
        <p:txBody>
          <a:bodyPr lIns="0" tIns="0" rIns="0" bIns="0" rtlCol="0" anchor="t">
            <a:spAutoFit/>
          </a:bodyPr>
          <a:lstStyle/>
          <a:p>
            <a:pPr marL="539749" lvl="1" indent="-269875" algn="just">
              <a:lnSpc>
                <a:spcPts val="4249"/>
              </a:lnSpc>
              <a:buFont typeface="Arial"/>
              <a:buChar char="•"/>
            </a:pPr>
            <a:r>
              <a:rPr lang="en-US" sz="2499">
                <a:solidFill>
                  <a:srgbClr val="FFFFFF"/>
                </a:solidFill>
                <a:latin typeface="Poppins"/>
                <a:ea typeface="Poppins"/>
                <a:cs typeface="Poppins"/>
                <a:sym typeface="Poppins"/>
              </a:rPr>
              <a:t>Hydra saldırıları inanılmaz derecede karmaşık bir bilgisayar korsanlığı değildir, ancak girişte attığı parolaların basitliği ve hacmi nedeniyle çalışır. Hydra saldırılarına karşı korunmanın en basit ve en güvenilir yolu, şifrenizi kırılması zor hale getirmektir. True North ITG , birisinin sosyal medyadan öğrenebileceği hiçbir şeyi kullanmamanızı, onu ‘123’ ya da içinde bulunduğumuz yılda bitirmekten kaçınmanızı ve bir sembol ve rakam karışımı kullanmanızı önerir.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76226" y="616000"/>
            <a:ext cx="16544709" cy="1105522"/>
            <a:chOff x="0" y="0"/>
            <a:chExt cx="2332068" cy="155829"/>
          </a:xfrm>
        </p:grpSpPr>
        <p:sp>
          <p:nvSpPr>
            <p:cNvPr id="3" name="Freeform 3"/>
            <p:cNvSpPr/>
            <p:nvPr/>
          </p:nvSpPr>
          <p:spPr>
            <a:xfrm>
              <a:off x="0" y="0"/>
              <a:ext cx="2332068" cy="155829"/>
            </a:xfrm>
            <a:custGeom>
              <a:avLst/>
              <a:gdLst/>
              <a:ahLst/>
              <a:cxnLst/>
              <a:rect l="l" t="t" r="r" b="b"/>
              <a:pathLst>
                <a:path w="2332068" h="155829">
                  <a:moveTo>
                    <a:pt x="9359" y="0"/>
                  </a:moveTo>
                  <a:lnTo>
                    <a:pt x="2322709" y="0"/>
                  </a:lnTo>
                  <a:cubicBezTo>
                    <a:pt x="2327878" y="0"/>
                    <a:pt x="2332068" y="4190"/>
                    <a:pt x="2332068" y="9359"/>
                  </a:cubicBezTo>
                  <a:lnTo>
                    <a:pt x="2332068" y="146471"/>
                  </a:lnTo>
                  <a:cubicBezTo>
                    <a:pt x="2332068" y="151639"/>
                    <a:pt x="2327878" y="155829"/>
                    <a:pt x="2322709" y="155829"/>
                  </a:cubicBezTo>
                  <a:lnTo>
                    <a:pt x="9359" y="155829"/>
                  </a:lnTo>
                  <a:cubicBezTo>
                    <a:pt x="4190" y="155829"/>
                    <a:pt x="0" y="151639"/>
                    <a:pt x="0" y="146471"/>
                  </a:cubicBezTo>
                  <a:lnTo>
                    <a:pt x="0" y="9359"/>
                  </a:lnTo>
                  <a:cubicBezTo>
                    <a:pt x="0" y="4190"/>
                    <a:pt x="4190" y="0"/>
                    <a:pt x="9359"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38100"/>
              <a:ext cx="2332068" cy="19392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23454" y="1082546"/>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650621" y="8790649"/>
            <a:ext cx="608679" cy="602564"/>
            <a:chOff x="0" y="0"/>
            <a:chExt cx="85797" cy="84935"/>
          </a:xfrm>
        </p:grpSpPr>
        <p:sp>
          <p:nvSpPr>
            <p:cNvPr id="7" name="Freeform 7"/>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8" name="TextBox 8"/>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223454" y="2432224"/>
            <a:ext cx="6087284" cy="6087284"/>
          </a:xfrm>
          <a:custGeom>
            <a:avLst/>
            <a:gdLst/>
            <a:ahLst/>
            <a:cxnLst/>
            <a:rect l="l" t="t" r="r" b="b"/>
            <a:pathLst>
              <a:path w="6087284" h="6087284">
                <a:moveTo>
                  <a:pt x="0" y="0"/>
                </a:moveTo>
                <a:lnTo>
                  <a:pt x="6087284" y="0"/>
                </a:lnTo>
                <a:lnTo>
                  <a:pt x="6087284" y="6087284"/>
                </a:lnTo>
                <a:lnTo>
                  <a:pt x="0" y="60872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613979" y="654100"/>
            <a:ext cx="10825098" cy="1170812"/>
          </a:xfrm>
          <a:prstGeom prst="rect">
            <a:avLst/>
          </a:prstGeom>
        </p:spPr>
        <p:txBody>
          <a:bodyPr lIns="0" tIns="0" rIns="0" bIns="0" rtlCol="0" anchor="t">
            <a:spAutoFit/>
          </a:bodyPr>
          <a:lstStyle/>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Hydra Saldırılarına Karşı Nasıl Savunma Yapılır?</a:t>
            </a:r>
          </a:p>
          <a:p>
            <a:pPr algn="l">
              <a:lnSpc>
                <a:spcPts val="2975"/>
              </a:lnSpc>
            </a:pPr>
            <a:endParaRPr lang="en-US" sz="3099" b="1">
              <a:solidFill>
                <a:srgbClr val="FFFFFF"/>
              </a:solidFill>
              <a:latin typeface="Poppins Bold"/>
              <a:ea typeface="Poppins Bold"/>
              <a:cs typeface="Poppins Bold"/>
              <a:sym typeface="Poppins Bold"/>
            </a:endParaRPr>
          </a:p>
        </p:txBody>
      </p:sp>
      <p:sp>
        <p:nvSpPr>
          <p:cNvPr id="11" name="TextBox 11"/>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4</a:t>
            </a:r>
          </a:p>
        </p:txBody>
      </p:sp>
      <p:sp>
        <p:nvSpPr>
          <p:cNvPr id="12" name="TextBox 12"/>
          <p:cNvSpPr txBox="1"/>
          <p:nvPr/>
        </p:nvSpPr>
        <p:spPr>
          <a:xfrm>
            <a:off x="7503879" y="2246922"/>
            <a:ext cx="9755421" cy="6272586"/>
          </a:xfrm>
          <a:prstGeom prst="rect">
            <a:avLst/>
          </a:prstGeom>
        </p:spPr>
        <p:txBody>
          <a:bodyPr lIns="0" tIns="0" rIns="0" bIns="0" rtlCol="0" anchor="t">
            <a:spAutoFit/>
          </a:bodyPr>
          <a:lstStyle/>
          <a:p>
            <a:pPr marL="533083" lvl="1" indent="-266542" algn="just">
              <a:lnSpc>
                <a:spcPts val="4197"/>
              </a:lnSpc>
              <a:buFont typeface="Arial"/>
              <a:buChar char="•"/>
            </a:pPr>
            <a:r>
              <a:rPr lang="en-US" sz="2469">
                <a:solidFill>
                  <a:srgbClr val="FFFFFF"/>
                </a:solidFill>
                <a:latin typeface="Poppins"/>
                <a:ea typeface="Poppins"/>
                <a:cs typeface="Poppins"/>
                <a:sym typeface="Poppins"/>
              </a:rPr>
              <a:t>Başka bir savunma, belirli sayıda başarısız kimlik doğrulama girişiminden sonra hesap erişimini otomatik olarak engellemek veya devre dışı bırakmaktır. Bu, Hydra’nın tamamen engellenmeden önce önceden belirlenmiş sayıda başarısız oturum açmaya (genellikle 5 civarında) izin verilmesini önleyecektir.</a:t>
            </a:r>
          </a:p>
          <a:p>
            <a:pPr marL="533083" lvl="1" indent="-266542" algn="just">
              <a:lnSpc>
                <a:spcPts val="4197"/>
              </a:lnSpc>
              <a:buFont typeface="Arial"/>
              <a:buChar char="•"/>
            </a:pPr>
            <a:r>
              <a:rPr lang="en-US" sz="2469">
                <a:solidFill>
                  <a:srgbClr val="FFFFFF"/>
                </a:solidFill>
                <a:latin typeface="Poppins"/>
                <a:ea typeface="Poppins"/>
                <a:cs typeface="Poppins"/>
                <a:sym typeface="Poppins"/>
              </a:rPr>
              <a:t>Daha da güvenli bir savunma, çift kimlik doğrulama sürecini etkinleştirmektir, bu nedenle parolanın yanı sıra benzersiz bir kod gibi ikinci bir oturum açma adımına ihtiyacınız vardır. Hydra yazılımı bu eklenen adım için ayarlanmamıştır, dolayısıyla bu, daha sıkıcı bir oturum açma işlemi olmasına rağmen anında güvenlik sağlar.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5</a:t>
            </a:r>
          </a:p>
        </p:txBody>
      </p:sp>
      <p:sp>
        <p:nvSpPr>
          <p:cNvPr id="6" name="TextBox 6"/>
          <p:cNvSpPr txBox="1"/>
          <p:nvPr/>
        </p:nvSpPr>
        <p:spPr>
          <a:xfrm>
            <a:off x="1466176" y="7024800"/>
            <a:ext cx="7052856" cy="1669386"/>
          </a:xfrm>
          <a:prstGeom prst="rect">
            <a:avLst/>
          </a:prstGeom>
        </p:spPr>
        <p:txBody>
          <a:bodyPr lIns="0" tIns="0" rIns="0" bIns="0" rtlCol="0" anchor="t">
            <a:spAutoFit/>
          </a:bodyPr>
          <a:lstStyle/>
          <a:p>
            <a:pPr algn="l">
              <a:lnSpc>
                <a:spcPts val="3266"/>
              </a:lnSpc>
            </a:pPr>
            <a:endParaRPr/>
          </a:p>
          <a:p>
            <a:pPr algn="l">
              <a:lnSpc>
                <a:spcPts val="3266"/>
              </a:lnSpc>
            </a:pPr>
            <a:r>
              <a:rPr lang="en-US" sz="3053" b="1">
                <a:solidFill>
                  <a:srgbClr val="FFFFFF"/>
                </a:solidFill>
                <a:latin typeface="Poppins Bold"/>
                <a:ea typeface="Poppins Bold"/>
                <a:cs typeface="Poppins Bold"/>
                <a:sym typeface="Poppins Bold"/>
              </a:rPr>
              <a:t>Bilgiyi korumak için keşfet, zarar</a:t>
            </a:r>
          </a:p>
          <a:p>
            <a:pPr algn="l">
              <a:lnSpc>
                <a:spcPts val="3266"/>
              </a:lnSpc>
            </a:pPr>
            <a:endParaRPr lang="en-US" sz="3053" b="1">
              <a:solidFill>
                <a:srgbClr val="FFFFFF"/>
              </a:solidFill>
              <a:latin typeface="Poppins Bold"/>
              <a:ea typeface="Poppins Bold"/>
              <a:cs typeface="Poppins Bold"/>
              <a:sym typeface="Poppins Bold"/>
            </a:endParaRPr>
          </a:p>
          <a:p>
            <a:pPr algn="l">
              <a:lnSpc>
                <a:spcPts val="3266"/>
              </a:lnSpc>
            </a:pPr>
            <a:r>
              <a:rPr lang="en-US" sz="3053" b="1">
                <a:solidFill>
                  <a:srgbClr val="FFFFFF"/>
                </a:solidFill>
                <a:latin typeface="Poppins Bold"/>
                <a:ea typeface="Poppins Bold"/>
                <a:cs typeface="Poppins Bold"/>
                <a:sym typeface="Poppins Bold"/>
              </a:rPr>
              <a:t> vermek için değil!!!</a:t>
            </a:r>
          </a:p>
        </p:txBody>
      </p:sp>
      <p:sp>
        <p:nvSpPr>
          <p:cNvPr id="7" name="TextBox 7"/>
          <p:cNvSpPr txBox="1"/>
          <p:nvPr/>
        </p:nvSpPr>
        <p:spPr>
          <a:xfrm>
            <a:off x="8285054" y="6305550"/>
            <a:ext cx="8496896" cy="2651125"/>
          </a:xfrm>
          <a:prstGeom prst="rect">
            <a:avLst/>
          </a:prstGeom>
        </p:spPr>
        <p:txBody>
          <a:bodyPr lIns="0" tIns="0" rIns="0" bIns="0" rtlCol="0" anchor="t">
            <a:spAutoFit/>
          </a:bodyPr>
          <a:lstStyle/>
          <a:p>
            <a:pPr marL="539749" lvl="1" indent="-269875" algn="just">
              <a:lnSpc>
                <a:spcPts val="4249"/>
              </a:lnSpc>
              <a:buFont typeface="Arial"/>
              <a:buChar char="•"/>
            </a:pPr>
            <a:r>
              <a:rPr lang="en-US" sz="2499">
                <a:solidFill>
                  <a:srgbClr val="FFFFFF"/>
                </a:solidFill>
                <a:latin typeface="Poppins"/>
                <a:ea typeface="Poppins"/>
                <a:cs typeface="Poppins"/>
                <a:sym typeface="Poppins"/>
              </a:rPr>
              <a:t>Hydra sadece sızma testi ve güvenlik değerlendirmelerinde kullanılmalıdır. </a:t>
            </a:r>
          </a:p>
          <a:p>
            <a:pPr marL="539749" lvl="1" indent="-269875" algn="just">
              <a:lnSpc>
                <a:spcPts val="4249"/>
              </a:lnSpc>
              <a:buFont typeface="Arial"/>
              <a:buChar char="•"/>
            </a:pPr>
            <a:r>
              <a:rPr lang="en-US" sz="2499">
                <a:solidFill>
                  <a:srgbClr val="FFFFFF"/>
                </a:solidFill>
                <a:latin typeface="Poppins"/>
                <a:ea typeface="Poppins"/>
                <a:cs typeface="Poppins"/>
                <a:sym typeface="Poppins"/>
              </a:rPr>
              <a:t>Yetkisiz sistemlere saldırmak yasa dışıdır ve etik değildir. Hydra’nın etik kullanımı, yalnızca sistem sahibinin izni ile gerçekleştirilir.</a:t>
            </a:r>
          </a:p>
        </p:txBody>
      </p:sp>
      <p:grpSp>
        <p:nvGrpSpPr>
          <p:cNvPr id="8" name="Group 8"/>
          <p:cNvGrpSpPr/>
          <p:nvPr/>
        </p:nvGrpSpPr>
        <p:grpSpPr>
          <a:xfrm>
            <a:off x="1466176" y="2306509"/>
            <a:ext cx="14804356" cy="3722825"/>
            <a:chOff x="0" y="0"/>
            <a:chExt cx="2293582" cy="576763"/>
          </a:xfrm>
        </p:grpSpPr>
        <p:sp>
          <p:nvSpPr>
            <p:cNvPr id="9" name="Freeform 9"/>
            <p:cNvSpPr/>
            <p:nvPr/>
          </p:nvSpPr>
          <p:spPr>
            <a:xfrm>
              <a:off x="0" y="0"/>
              <a:ext cx="2293582" cy="576763"/>
            </a:xfrm>
            <a:custGeom>
              <a:avLst/>
              <a:gdLst/>
              <a:ahLst/>
              <a:cxnLst/>
              <a:rect l="l" t="t" r="r" b="b"/>
              <a:pathLst>
                <a:path w="2293582" h="576763">
                  <a:moveTo>
                    <a:pt x="12028" y="0"/>
                  </a:moveTo>
                  <a:lnTo>
                    <a:pt x="2281554" y="0"/>
                  </a:lnTo>
                  <a:cubicBezTo>
                    <a:pt x="2284744" y="0"/>
                    <a:pt x="2287804" y="1267"/>
                    <a:pt x="2290059" y="3523"/>
                  </a:cubicBezTo>
                  <a:cubicBezTo>
                    <a:pt x="2292315" y="5779"/>
                    <a:pt x="2293582" y="8838"/>
                    <a:pt x="2293582" y="12028"/>
                  </a:cubicBezTo>
                  <a:lnTo>
                    <a:pt x="2293582" y="564735"/>
                  </a:lnTo>
                  <a:cubicBezTo>
                    <a:pt x="2293582" y="567925"/>
                    <a:pt x="2292315" y="570985"/>
                    <a:pt x="2290059" y="573240"/>
                  </a:cubicBezTo>
                  <a:cubicBezTo>
                    <a:pt x="2287804" y="575496"/>
                    <a:pt x="2284744" y="576763"/>
                    <a:pt x="2281554" y="576763"/>
                  </a:cubicBezTo>
                  <a:lnTo>
                    <a:pt x="12028" y="576763"/>
                  </a:lnTo>
                  <a:cubicBezTo>
                    <a:pt x="8838" y="576763"/>
                    <a:pt x="5779" y="575496"/>
                    <a:pt x="3523" y="573240"/>
                  </a:cubicBezTo>
                  <a:cubicBezTo>
                    <a:pt x="1267" y="570985"/>
                    <a:pt x="0" y="567925"/>
                    <a:pt x="0" y="564735"/>
                  </a:cubicBezTo>
                  <a:lnTo>
                    <a:pt x="0" y="12028"/>
                  </a:lnTo>
                  <a:cubicBezTo>
                    <a:pt x="0" y="8838"/>
                    <a:pt x="1267" y="5779"/>
                    <a:pt x="3523" y="3523"/>
                  </a:cubicBezTo>
                  <a:cubicBezTo>
                    <a:pt x="5779" y="1267"/>
                    <a:pt x="8838" y="0"/>
                    <a:pt x="12028" y="0"/>
                  </a:cubicBezTo>
                  <a:close/>
                </a:path>
              </a:pathLst>
            </a:custGeom>
            <a:blipFill>
              <a:blip r:embed="rId2"/>
              <a:stretch>
                <a:fillRect t="-82471" b="-82471"/>
              </a:stretch>
            </a:blipFill>
          </p:spPr>
        </p:sp>
      </p:grpSp>
      <p:grpSp>
        <p:nvGrpSpPr>
          <p:cNvPr id="10" name="Group 10"/>
          <p:cNvGrpSpPr/>
          <p:nvPr/>
        </p:nvGrpSpPr>
        <p:grpSpPr>
          <a:xfrm>
            <a:off x="976226" y="616000"/>
            <a:ext cx="16544709" cy="1105522"/>
            <a:chOff x="0" y="0"/>
            <a:chExt cx="2332068" cy="155829"/>
          </a:xfrm>
        </p:grpSpPr>
        <p:sp>
          <p:nvSpPr>
            <p:cNvPr id="11" name="Freeform 11"/>
            <p:cNvSpPr/>
            <p:nvPr/>
          </p:nvSpPr>
          <p:spPr>
            <a:xfrm>
              <a:off x="0" y="0"/>
              <a:ext cx="2332068" cy="155829"/>
            </a:xfrm>
            <a:custGeom>
              <a:avLst/>
              <a:gdLst/>
              <a:ahLst/>
              <a:cxnLst/>
              <a:rect l="l" t="t" r="r" b="b"/>
              <a:pathLst>
                <a:path w="2332068" h="155829">
                  <a:moveTo>
                    <a:pt x="9359" y="0"/>
                  </a:moveTo>
                  <a:lnTo>
                    <a:pt x="2322709" y="0"/>
                  </a:lnTo>
                  <a:cubicBezTo>
                    <a:pt x="2327878" y="0"/>
                    <a:pt x="2332068" y="4190"/>
                    <a:pt x="2332068" y="9359"/>
                  </a:cubicBezTo>
                  <a:lnTo>
                    <a:pt x="2332068" y="146471"/>
                  </a:lnTo>
                  <a:cubicBezTo>
                    <a:pt x="2332068" y="151639"/>
                    <a:pt x="2327878" y="155829"/>
                    <a:pt x="2322709" y="155829"/>
                  </a:cubicBezTo>
                  <a:lnTo>
                    <a:pt x="9359" y="155829"/>
                  </a:lnTo>
                  <a:cubicBezTo>
                    <a:pt x="4190" y="155829"/>
                    <a:pt x="0" y="151639"/>
                    <a:pt x="0" y="146471"/>
                  </a:cubicBezTo>
                  <a:lnTo>
                    <a:pt x="0" y="9359"/>
                  </a:lnTo>
                  <a:cubicBezTo>
                    <a:pt x="0" y="4190"/>
                    <a:pt x="4190" y="0"/>
                    <a:pt x="9359"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2" name="TextBox 12"/>
            <p:cNvSpPr txBox="1"/>
            <p:nvPr/>
          </p:nvSpPr>
          <p:spPr>
            <a:xfrm>
              <a:off x="0" y="-38100"/>
              <a:ext cx="2332068" cy="193929"/>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13" name="TextBox 13"/>
          <p:cNvSpPr txBox="1"/>
          <p:nvPr/>
        </p:nvSpPr>
        <p:spPr>
          <a:xfrm>
            <a:off x="1418208" y="654100"/>
            <a:ext cx="10825098" cy="1170812"/>
          </a:xfrm>
          <a:prstGeom prst="rect">
            <a:avLst/>
          </a:prstGeom>
        </p:spPr>
        <p:txBody>
          <a:bodyPr lIns="0" tIns="0" rIns="0" bIns="0" rtlCol="0" anchor="t">
            <a:spAutoFit/>
          </a:bodyPr>
          <a:lstStyle/>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    HYDRA’NIN ETİK KULLANIMI</a:t>
            </a:r>
          </a:p>
          <a:p>
            <a:pPr algn="l">
              <a:lnSpc>
                <a:spcPts val="2975"/>
              </a:lnSpc>
            </a:pPr>
            <a:endParaRPr lang="en-US" sz="3099" b="1">
              <a:solidFill>
                <a:srgbClr val="FFFFFF"/>
              </a:solidFill>
              <a:latin typeface="Poppins Bold"/>
              <a:ea typeface="Poppins Bold"/>
              <a:cs typeface="Poppins Bold"/>
              <a:sym typeface="Poppins Bold"/>
            </a:endParaRPr>
          </a:p>
        </p:txBody>
      </p:sp>
      <p:sp>
        <p:nvSpPr>
          <p:cNvPr id="14" name="Freeform 14"/>
          <p:cNvSpPr/>
          <p:nvPr/>
        </p:nvSpPr>
        <p:spPr>
          <a:xfrm>
            <a:off x="1223454" y="1082546"/>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76226" y="616000"/>
            <a:ext cx="16544709" cy="1105522"/>
            <a:chOff x="0" y="0"/>
            <a:chExt cx="2332068" cy="155829"/>
          </a:xfrm>
        </p:grpSpPr>
        <p:sp>
          <p:nvSpPr>
            <p:cNvPr id="6" name="Freeform 6"/>
            <p:cNvSpPr/>
            <p:nvPr/>
          </p:nvSpPr>
          <p:spPr>
            <a:xfrm>
              <a:off x="0" y="0"/>
              <a:ext cx="2332068" cy="155829"/>
            </a:xfrm>
            <a:custGeom>
              <a:avLst/>
              <a:gdLst/>
              <a:ahLst/>
              <a:cxnLst/>
              <a:rect l="l" t="t" r="r" b="b"/>
              <a:pathLst>
                <a:path w="2332068" h="155829">
                  <a:moveTo>
                    <a:pt x="9359" y="0"/>
                  </a:moveTo>
                  <a:lnTo>
                    <a:pt x="2322709" y="0"/>
                  </a:lnTo>
                  <a:cubicBezTo>
                    <a:pt x="2327878" y="0"/>
                    <a:pt x="2332068" y="4190"/>
                    <a:pt x="2332068" y="9359"/>
                  </a:cubicBezTo>
                  <a:lnTo>
                    <a:pt x="2332068" y="146471"/>
                  </a:lnTo>
                  <a:cubicBezTo>
                    <a:pt x="2332068" y="151639"/>
                    <a:pt x="2327878" y="155829"/>
                    <a:pt x="2322709" y="155829"/>
                  </a:cubicBezTo>
                  <a:lnTo>
                    <a:pt x="9359" y="155829"/>
                  </a:lnTo>
                  <a:cubicBezTo>
                    <a:pt x="4190" y="155829"/>
                    <a:pt x="0" y="151639"/>
                    <a:pt x="0" y="146471"/>
                  </a:cubicBezTo>
                  <a:lnTo>
                    <a:pt x="0" y="9359"/>
                  </a:lnTo>
                  <a:cubicBezTo>
                    <a:pt x="0" y="4190"/>
                    <a:pt x="4190" y="0"/>
                    <a:pt x="9359"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7" name="TextBox 7"/>
            <p:cNvSpPr txBox="1"/>
            <p:nvPr/>
          </p:nvSpPr>
          <p:spPr>
            <a:xfrm>
              <a:off x="0" y="-38100"/>
              <a:ext cx="2332068" cy="193929"/>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8" name="TextBox 8"/>
          <p:cNvSpPr txBox="1"/>
          <p:nvPr/>
        </p:nvSpPr>
        <p:spPr>
          <a:xfrm>
            <a:off x="1418208" y="654100"/>
            <a:ext cx="10825098" cy="1170812"/>
          </a:xfrm>
          <a:prstGeom prst="rect">
            <a:avLst/>
          </a:prstGeom>
        </p:spPr>
        <p:txBody>
          <a:bodyPr lIns="0" tIns="0" rIns="0" bIns="0" rtlCol="0" anchor="t">
            <a:spAutoFit/>
          </a:bodyPr>
          <a:lstStyle/>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    HYDRA parametreleri</a:t>
            </a:r>
          </a:p>
          <a:p>
            <a:pPr algn="l">
              <a:lnSpc>
                <a:spcPts val="2975"/>
              </a:lnSpc>
            </a:pPr>
            <a:endParaRPr lang="en-US" sz="3099" b="1">
              <a:solidFill>
                <a:srgbClr val="FFFFFF"/>
              </a:solidFill>
              <a:latin typeface="Poppins Bold"/>
              <a:ea typeface="Poppins Bold"/>
              <a:cs typeface="Poppins Bold"/>
              <a:sym typeface="Poppins Bold"/>
            </a:endParaRPr>
          </a:p>
        </p:txBody>
      </p:sp>
      <p:sp>
        <p:nvSpPr>
          <p:cNvPr id="9" name="Freeform 9"/>
          <p:cNvSpPr/>
          <p:nvPr/>
        </p:nvSpPr>
        <p:spPr>
          <a:xfrm>
            <a:off x="1223454" y="1082546"/>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3045257" y="2093607"/>
            <a:ext cx="12197486" cy="7440466"/>
          </a:xfrm>
          <a:custGeom>
            <a:avLst/>
            <a:gdLst/>
            <a:ahLst/>
            <a:cxnLst/>
            <a:rect l="l" t="t" r="r" b="b"/>
            <a:pathLst>
              <a:path w="12197486" h="7440466">
                <a:moveTo>
                  <a:pt x="0" y="0"/>
                </a:moveTo>
                <a:lnTo>
                  <a:pt x="12197486" y="0"/>
                </a:lnTo>
                <a:lnTo>
                  <a:pt x="12197486" y="7440466"/>
                </a:lnTo>
                <a:lnTo>
                  <a:pt x="0" y="7440466"/>
                </a:lnTo>
                <a:lnTo>
                  <a:pt x="0" y="0"/>
                </a:lnTo>
                <a:close/>
              </a:path>
            </a:pathLst>
          </a:custGeom>
          <a:blipFill>
            <a:blip r:embed="rId4"/>
            <a:stretch>
              <a:fillRect/>
            </a:stretch>
          </a:blipFill>
        </p:spPr>
      </p:sp>
      <p:sp>
        <p:nvSpPr>
          <p:cNvPr id="11" name="TextBox 11"/>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402097" y="2528376"/>
            <a:ext cx="7942268" cy="7942268"/>
          </a:xfrm>
          <a:custGeom>
            <a:avLst/>
            <a:gdLst/>
            <a:ahLst/>
            <a:cxnLst/>
            <a:rect l="l" t="t" r="r" b="b"/>
            <a:pathLst>
              <a:path w="812800" h="812800">
                <a:moveTo>
                  <a:pt x="22420" y="0"/>
                </a:moveTo>
                <a:lnTo>
                  <a:pt x="790380" y="0"/>
                </a:lnTo>
                <a:cubicBezTo>
                  <a:pt x="802762" y="0"/>
                  <a:pt x="812800" y="10038"/>
                  <a:pt x="812800" y="22420"/>
                </a:cubicBezTo>
                <a:lnTo>
                  <a:pt x="812800" y="790380"/>
                </a:lnTo>
                <a:cubicBezTo>
                  <a:pt x="812800" y="802762"/>
                  <a:pt x="802762" y="812800"/>
                  <a:pt x="790380" y="812800"/>
                </a:cubicBezTo>
                <a:lnTo>
                  <a:pt x="22420" y="812800"/>
                </a:lnTo>
                <a:cubicBezTo>
                  <a:pt x="10038" y="812800"/>
                  <a:pt x="0" y="802762"/>
                  <a:pt x="0" y="790380"/>
                </a:cubicBezTo>
                <a:lnTo>
                  <a:pt x="0" y="22420"/>
                </a:lnTo>
                <a:cubicBezTo>
                  <a:pt x="0" y="10038"/>
                  <a:pt x="10038" y="0"/>
                  <a:pt x="22420" y="0"/>
                </a:cubicBezTo>
                <a:close/>
              </a:path>
            </a:pathLst>
          </a:custGeom>
          <a:blipFill>
            <a:blip r:embed="rId2"/>
            <a:stretch>
              <a:fillRect l="-25046" r="-25046"/>
            </a:stretch>
          </a:blipFill>
        </p:spPr>
      </p:sp>
      <p:grpSp>
        <p:nvGrpSpPr>
          <p:cNvPr id="4" name="Group 4"/>
          <p:cNvGrpSpPr/>
          <p:nvPr/>
        </p:nvGrpSpPr>
        <p:grpSpPr>
          <a:xfrm>
            <a:off x="10299917" y="4935758"/>
            <a:ext cx="6090286" cy="3214756"/>
            <a:chOff x="0" y="0"/>
            <a:chExt cx="858459" cy="453138"/>
          </a:xfrm>
        </p:grpSpPr>
        <p:sp>
          <p:nvSpPr>
            <p:cNvPr id="5" name="Freeform 5"/>
            <p:cNvSpPr/>
            <p:nvPr/>
          </p:nvSpPr>
          <p:spPr>
            <a:xfrm>
              <a:off x="0" y="0"/>
              <a:ext cx="858459" cy="453138"/>
            </a:xfrm>
            <a:custGeom>
              <a:avLst/>
              <a:gdLst/>
              <a:ahLst/>
              <a:cxnLst/>
              <a:rect l="l" t="t" r="r" b="b"/>
              <a:pathLst>
                <a:path w="858459" h="453138">
                  <a:moveTo>
                    <a:pt x="25424" y="0"/>
                  </a:moveTo>
                  <a:lnTo>
                    <a:pt x="833036" y="0"/>
                  </a:lnTo>
                  <a:cubicBezTo>
                    <a:pt x="847077" y="0"/>
                    <a:pt x="858459" y="11383"/>
                    <a:pt x="858459" y="25424"/>
                  </a:cubicBezTo>
                  <a:lnTo>
                    <a:pt x="858459" y="427714"/>
                  </a:lnTo>
                  <a:cubicBezTo>
                    <a:pt x="858459" y="434457"/>
                    <a:pt x="855781" y="440923"/>
                    <a:pt x="851013" y="445691"/>
                  </a:cubicBezTo>
                  <a:cubicBezTo>
                    <a:pt x="846245" y="450459"/>
                    <a:pt x="839778" y="453138"/>
                    <a:pt x="833036" y="453138"/>
                  </a:cubicBezTo>
                  <a:lnTo>
                    <a:pt x="25424" y="453138"/>
                  </a:lnTo>
                  <a:cubicBezTo>
                    <a:pt x="18681" y="453138"/>
                    <a:pt x="12214" y="450459"/>
                    <a:pt x="7446" y="445691"/>
                  </a:cubicBezTo>
                  <a:cubicBezTo>
                    <a:pt x="2679" y="440923"/>
                    <a:pt x="0" y="434457"/>
                    <a:pt x="0" y="427714"/>
                  </a:cubicBezTo>
                  <a:lnTo>
                    <a:pt x="0" y="25424"/>
                  </a:lnTo>
                  <a:cubicBezTo>
                    <a:pt x="0" y="18681"/>
                    <a:pt x="2679" y="12214"/>
                    <a:pt x="7446" y="7446"/>
                  </a:cubicBezTo>
                  <a:cubicBezTo>
                    <a:pt x="12214" y="2679"/>
                    <a:pt x="18681" y="0"/>
                    <a:pt x="25424"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6" name="TextBox 6"/>
            <p:cNvSpPr txBox="1"/>
            <p:nvPr/>
          </p:nvSpPr>
          <p:spPr>
            <a:xfrm>
              <a:off x="0" y="-38100"/>
              <a:ext cx="858459" cy="49123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6650621" y="8790649"/>
            <a:ext cx="608679" cy="602564"/>
            <a:chOff x="0" y="0"/>
            <a:chExt cx="85797" cy="84935"/>
          </a:xfrm>
        </p:grpSpPr>
        <p:sp>
          <p:nvSpPr>
            <p:cNvPr id="8" name="Freeform 8"/>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9" name="TextBox 9"/>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3484020" y="4935758"/>
            <a:ext cx="6090286" cy="3214756"/>
            <a:chOff x="0" y="0"/>
            <a:chExt cx="858459" cy="453138"/>
          </a:xfrm>
        </p:grpSpPr>
        <p:sp>
          <p:nvSpPr>
            <p:cNvPr id="11" name="Freeform 11"/>
            <p:cNvSpPr/>
            <p:nvPr/>
          </p:nvSpPr>
          <p:spPr>
            <a:xfrm>
              <a:off x="0" y="0"/>
              <a:ext cx="858459" cy="453138"/>
            </a:xfrm>
            <a:custGeom>
              <a:avLst/>
              <a:gdLst/>
              <a:ahLst/>
              <a:cxnLst/>
              <a:rect l="l" t="t" r="r" b="b"/>
              <a:pathLst>
                <a:path w="858459" h="453138">
                  <a:moveTo>
                    <a:pt x="25424" y="0"/>
                  </a:moveTo>
                  <a:lnTo>
                    <a:pt x="833036" y="0"/>
                  </a:lnTo>
                  <a:cubicBezTo>
                    <a:pt x="847077" y="0"/>
                    <a:pt x="858459" y="11383"/>
                    <a:pt x="858459" y="25424"/>
                  </a:cubicBezTo>
                  <a:lnTo>
                    <a:pt x="858459" y="427714"/>
                  </a:lnTo>
                  <a:cubicBezTo>
                    <a:pt x="858459" y="434457"/>
                    <a:pt x="855781" y="440923"/>
                    <a:pt x="851013" y="445691"/>
                  </a:cubicBezTo>
                  <a:cubicBezTo>
                    <a:pt x="846245" y="450459"/>
                    <a:pt x="839778" y="453138"/>
                    <a:pt x="833036" y="453138"/>
                  </a:cubicBezTo>
                  <a:lnTo>
                    <a:pt x="25424" y="453138"/>
                  </a:lnTo>
                  <a:cubicBezTo>
                    <a:pt x="18681" y="453138"/>
                    <a:pt x="12214" y="450459"/>
                    <a:pt x="7446" y="445691"/>
                  </a:cubicBezTo>
                  <a:cubicBezTo>
                    <a:pt x="2679" y="440923"/>
                    <a:pt x="0" y="434457"/>
                    <a:pt x="0" y="427714"/>
                  </a:cubicBezTo>
                  <a:lnTo>
                    <a:pt x="0" y="25424"/>
                  </a:lnTo>
                  <a:cubicBezTo>
                    <a:pt x="0" y="18681"/>
                    <a:pt x="2679" y="12214"/>
                    <a:pt x="7446" y="7446"/>
                  </a:cubicBezTo>
                  <a:cubicBezTo>
                    <a:pt x="12214" y="2679"/>
                    <a:pt x="18681" y="0"/>
                    <a:pt x="25424"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2" name="TextBox 12"/>
            <p:cNvSpPr txBox="1"/>
            <p:nvPr/>
          </p:nvSpPr>
          <p:spPr>
            <a:xfrm>
              <a:off x="0" y="-38100"/>
              <a:ext cx="858459" cy="49123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76226" y="616000"/>
            <a:ext cx="16544709" cy="1105522"/>
            <a:chOff x="0" y="0"/>
            <a:chExt cx="2332068" cy="155829"/>
          </a:xfrm>
        </p:grpSpPr>
        <p:sp>
          <p:nvSpPr>
            <p:cNvPr id="14" name="Freeform 14"/>
            <p:cNvSpPr/>
            <p:nvPr/>
          </p:nvSpPr>
          <p:spPr>
            <a:xfrm>
              <a:off x="0" y="0"/>
              <a:ext cx="2332068" cy="155829"/>
            </a:xfrm>
            <a:custGeom>
              <a:avLst/>
              <a:gdLst/>
              <a:ahLst/>
              <a:cxnLst/>
              <a:rect l="l" t="t" r="r" b="b"/>
              <a:pathLst>
                <a:path w="2332068" h="155829">
                  <a:moveTo>
                    <a:pt x="9359" y="0"/>
                  </a:moveTo>
                  <a:lnTo>
                    <a:pt x="2322709" y="0"/>
                  </a:lnTo>
                  <a:cubicBezTo>
                    <a:pt x="2327878" y="0"/>
                    <a:pt x="2332068" y="4190"/>
                    <a:pt x="2332068" y="9359"/>
                  </a:cubicBezTo>
                  <a:lnTo>
                    <a:pt x="2332068" y="146471"/>
                  </a:lnTo>
                  <a:cubicBezTo>
                    <a:pt x="2332068" y="151639"/>
                    <a:pt x="2327878" y="155829"/>
                    <a:pt x="2322709" y="155829"/>
                  </a:cubicBezTo>
                  <a:lnTo>
                    <a:pt x="9359" y="155829"/>
                  </a:lnTo>
                  <a:cubicBezTo>
                    <a:pt x="4190" y="155829"/>
                    <a:pt x="0" y="151639"/>
                    <a:pt x="0" y="146471"/>
                  </a:cubicBezTo>
                  <a:lnTo>
                    <a:pt x="0" y="9359"/>
                  </a:lnTo>
                  <a:cubicBezTo>
                    <a:pt x="0" y="4190"/>
                    <a:pt x="4190" y="0"/>
                    <a:pt x="9359"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5" name="TextBox 15"/>
            <p:cNvSpPr txBox="1"/>
            <p:nvPr/>
          </p:nvSpPr>
          <p:spPr>
            <a:xfrm>
              <a:off x="0" y="-38100"/>
              <a:ext cx="2332068" cy="193929"/>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16" name="Freeform 16"/>
          <p:cNvSpPr/>
          <p:nvPr/>
        </p:nvSpPr>
        <p:spPr>
          <a:xfrm>
            <a:off x="1223454" y="1082546"/>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3652987" y="5143500"/>
            <a:ext cx="5922387" cy="717163"/>
          </a:xfrm>
          <a:custGeom>
            <a:avLst/>
            <a:gdLst/>
            <a:ahLst/>
            <a:cxnLst/>
            <a:rect l="l" t="t" r="r" b="b"/>
            <a:pathLst>
              <a:path w="5922387" h="717163">
                <a:moveTo>
                  <a:pt x="0" y="0"/>
                </a:moveTo>
                <a:lnTo>
                  <a:pt x="5922387" y="0"/>
                </a:lnTo>
                <a:lnTo>
                  <a:pt x="5922387" y="717163"/>
                </a:lnTo>
                <a:lnTo>
                  <a:pt x="0" y="717163"/>
                </a:lnTo>
                <a:lnTo>
                  <a:pt x="0" y="0"/>
                </a:lnTo>
                <a:close/>
              </a:path>
            </a:pathLst>
          </a:custGeom>
          <a:blipFill>
            <a:blip r:embed="rId5"/>
            <a:stretch>
              <a:fillRect t="-37084" r="-92794" b="-42460"/>
            </a:stretch>
          </a:blipFill>
        </p:spPr>
      </p:sp>
      <p:sp>
        <p:nvSpPr>
          <p:cNvPr id="18" name="Freeform 18"/>
          <p:cNvSpPr/>
          <p:nvPr/>
        </p:nvSpPr>
        <p:spPr>
          <a:xfrm>
            <a:off x="10441350" y="5143500"/>
            <a:ext cx="5948852" cy="717163"/>
          </a:xfrm>
          <a:custGeom>
            <a:avLst/>
            <a:gdLst/>
            <a:ahLst/>
            <a:cxnLst/>
            <a:rect l="l" t="t" r="r" b="b"/>
            <a:pathLst>
              <a:path w="5948852" h="717163">
                <a:moveTo>
                  <a:pt x="0" y="0"/>
                </a:moveTo>
                <a:lnTo>
                  <a:pt x="5948853" y="0"/>
                </a:lnTo>
                <a:lnTo>
                  <a:pt x="5948853" y="717163"/>
                </a:lnTo>
                <a:lnTo>
                  <a:pt x="0" y="717163"/>
                </a:lnTo>
                <a:lnTo>
                  <a:pt x="0" y="0"/>
                </a:lnTo>
                <a:close/>
              </a:path>
            </a:pathLst>
          </a:custGeom>
          <a:blipFill>
            <a:blip r:embed="rId6"/>
            <a:stretch>
              <a:fillRect t="-16850" r="-58146" b="-16850"/>
            </a:stretch>
          </a:blipFill>
        </p:spPr>
      </p:sp>
      <p:sp>
        <p:nvSpPr>
          <p:cNvPr id="19" name="TextBox 19"/>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7</a:t>
            </a:r>
          </a:p>
        </p:txBody>
      </p:sp>
      <p:sp>
        <p:nvSpPr>
          <p:cNvPr id="20" name="TextBox 20"/>
          <p:cNvSpPr txBox="1"/>
          <p:nvPr/>
        </p:nvSpPr>
        <p:spPr>
          <a:xfrm>
            <a:off x="8454571" y="3005646"/>
            <a:ext cx="6130516"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KOMUTLAR</a:t>
            </a:r>
          </a:p>
        </p:txBody>
      </p:sp>
      <p:sp>
        <p:nvSpPr>
          <p:cNvPr id="21" name="TextBox 21"/>
          <p:cNvSpPr txBox="1"/>
          <p:nvPr/>
        </p:nvSpPr>
        <p:spPr>
          <a:xfrm>
            <a:off x="10441350" y="5359206"/>
            <a:ext cx="5587720" cy="3902030"/>
          </a:xfrm>
          <a:prstGeom prst="rect">
            <a:avLst/>
          </a:prstGeom>
        </p:spPr>
        <p:txBody>
          <a:bodyPr lIns="0" tIns="0" rIns="0" bIns="0" rtlCol="0" anchor="t">
            <a:spAutoFit/>
          </a:bodyPr>
          <a:lstStyle/>
          <a:p>
            <a:pPr algn="just">
              <a:lnSpc>
                <a:spcPts val="4419"/>
              </a:lnSpc>
            </a:pPr>
            <a:endParaRPr/>
          </a:p>
          <a:p>
            <a:pPr marL="285750" lvl="1" indent="-285750" algn="just">
              <a:lnSpc>
                <a:spcPts val="4419"/>
              </a:lnSpc>
              <a:buFont typeface="Arial,Sans-Serif"/>
              <a:buChar char="•"/>
            </a:pPr>
            <a:r>
              <a:rPr lang="en-US" sz="2000" dirty="0">
                <a:solidFill>
                  <a:srgbClr val="FFFFFF"/>
                </a:solidFill>
                <a:latin typeface="poppins"/>
                <a:ea typeface="Poppins"/>
                <a:cs typeface="Arial"/>
              </a:rPr>
              <a:t>Bu </a:t>
            </a:r>
            <a:r>
              <a:rPr lang="en-US" sz="2000" err="1">
                <a:solidFill>
                  <a:srgbClr val="FFFFFF"/>
                </a:solidFill>
                <a:latin typeface="poppins"/>
                <a:ea typeface="Poppins"/>
                <a:cs typeface="Arial"/>
              </a:rPr>
              <a:t>özellik</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daha</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önce</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bir</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saldırıyı</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durdurduğunuzda</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ya</a:t>
            </a:r>
            <a:r>
              <a:rPr lang="en-US" sz="2000" dirty="0">
                <a:solidFill>
                  <a:srgbClr val="FFFFFF"/>
                </a:solidFill>
                <a:latin typeface="poppins"/>
                <a:ea typeface="Poppins"/>
                <a:cs typeface="Arial"/>
              </a:rPr>
              <a:t> da </a:t>
            </a:r>
            <a:r>
              <a:rPr lang="en-US" sz="2000" err="1">
                <a:solidFill>
                  <a:srgbClr val="FFFFFF"/>
                </a:solidFill>
                <a:latin typeface="poppins"/>
                <a:ea typeface="Poppins"/>
                <a:cs typeface="Arial"/>
              </a:rPr>
              <a:t>kesintiye</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uğradığında</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saldırıyı</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bıraktığı</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yerden</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devam</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ettirmenize</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olanak</a:t>
            </a:r>
            <a:r>
              <a:rPr lang="en-US" sz="2000" dirty="0">
                <a:solidFill>
                  <a:srgbClr val="FFFFFF"/>
                </a:solidFill>
                <a:latin typeface="poppins"/>
                <a:ea typeface="Poppins"/>
                <a:cs typeface="Arial"/>
              </a:rPr>
              <a:t> </a:t>
            </a:r>
            <a:r>
              <a:rPr lang="en-US" sz="2000" err="1">
                <a:solidFill>
                  <a:srgbClr val="FFFFFF"/>
                </a:solidFill>
                <a:latin typeface="poppins"/>
                <a:ea typeface="Poppins"/>
                <a:cs typeface="Arial"/>
              </a:rPr>
              <a:t>tanır</a:t>
            </a:r>
            <a:r>
              <a:rPr lang="en-US" sz="2000" dirty="0">
                <a:solidFill>
                  <a:srgbClr val="FFFFFF"/>
                </a:solidFill>
                <a:latin typeface="poppins"/>
                <a:ea typeface="Poppins"/>
                <a:cs typeface="Arial"/>
              </a:rPr>
              <a:t>.</a:t>
            </a:r>
            <a:endParaRPr lang="en-US" sz="2000" dirty="0">
              <a:solidFill>
                <a:srgbClr val="000000"/>
              </a:solidFill>
              <a:latin typeface="poppins"/>
              <a:ea typeface="Poppins"/>
              <a:cs typeface="Arial"/>
            </a:endParaRPr>
          </a:p>
          <a:p>
            <a:pPr marL="560705" lvl="1" indent="-280035" algn="just">
              <a:lnSpc>
                <a:spcPts val="4419"/>
              </a:lnSpc>
              <a:buFont typeface="Arial"/>
              <a:buChar char="•"/>
            </a:pPr>
            <a:endParaRPr lang="en-US" sz="2550" dirty="0">
              <a:solidFill>
                <a:srgbClr val="FFFFFF"/>
              </a:solidFill>
              <a:latin typeface="Poppins"/>
              <a:ea typeface="Poppins"/>
              <a:cs typeface="Poppins"/>
            </a:endParaRPr>
          </a:p>
          <a:p>
            <a:pPr algn="just">
              <a:lnSpc>
                <a:spcPts val="4419"/>
              </a:lnSpc>
            </a:pPr>
            <a:endParaRPr lang="en-US" sz="2599">
              <a:solidFill>
                <a:srgbClr val="FFFFFF"/>
              </a:solidFill>
              <a:latin typeface="Poppins"/>
              <a:ea typeface="Poppins"/>
              <a:cs typeface="Poppins"/>
              <a:sym typeface="Poppins"/>
            </a:endParaRPr>
          </a:p>
        </p:txBody>
      </p:sp>
      <p:sp>
        <p:nvSpPr>
          <p:cNvPr id="22" name="TextBox 22"/>
          <p:cNvSpPr txBox="1"/>
          <p:nvPr/>
        </p:nvSpPr>
        <p:spPr>
          <a:xfrm>
            <a:off x="3654094" y="5915778"/>
            <a:ext cx="5594487" cy="4161011"/>
          </a:xfrm>
          <a:prstGeom prst="rect">
            <a:avLst/>
          </a:prstGeom>
        </p:spPr>
        <p:txBody>
          <a:bodyPr lIns="0" tIns="0" rIns="0" bIns="0" rtlCol="0" anchor="t">
            <a:spAutoFit/>
          </a:bodyPr>
          <a:lstStyle/>
          <a:p>
            <a:pPr marL="518160" lvl="1" indent="-259080" algn="just">
              <a:lnSpc>
                <a:spcPts val="4079"/>
              </a:lnSpc>
              <a:buFont typeface="Arial"/>
              <a:buChar char="•"/>
            </a:pPr>
            <a:r>
              <a:rPr lang="en-US" sz="2300" err="1">
                <a:solidFill>
                  <a:schemeClr val="bg1"/>
                </a:solidFill>
                <a:latin typeface="poppins"/>
                <a:ea typeface="Poppins"/>
                <a:cs typeface="Poppins"/>
                <a:sym typeface="Poppins"/>
              </a:rPr>
              <a:t>Hydra'nın</a:t>
            </a:r>
            <a:r>
              <a:rPr lang="en-US" sz="2300" dirty="0">
                <a:solidFill>
                  <a:schemeClr val="bg1"/>
                </a:solidFill>
                <a:latin typeface="poppins"/>
                <a:ea typeface="Poppins"/>
                <a:cs typeface="Poppins"/>
                <a:sym typeface="Poppins"/>
              </a:rPr>
              <a:t> </a:t>
            </a:r>
            <a:r>
              <a:rPr lang="en-US" sz="2300" err="1">
                <a:solidFill>
                  <a:schemeClr val="bg1"/>
                </a:solidFill>
                <a:latin typeface="poppins"/>
                <a:ea typeface="Poppins"/>
                <a:cs typeface="Poppins"/>
                <a:sym typeface="Poppins"/>
              </a:rPr>
              <a:t>tüm</a:t>
            </a:r>
            <a:r>
              <a:rPr lang="en-US" sz="2300" dirty="0">
                <a:solidFill>
                  <a:schemeClr val="bg1"/>
                </a:solidFill>
                <a:latin typeface="poppins"/>
                <a:ea typeface="Poppins"/>
                <a:cs typeface="Poppins"/>
                <a:sym typeface="Poppins"/>
              </a:rPr>
              <a:t> </a:t>
            </a:r>
            <a:r>
              <a:rPr lang="en-US" sz="2300" err="1">
                <a:solidFill>
                  <a:schemeClr val="bg1"/>
                </a:solidFill>
                <a:latin typeface="poppins"/>
                <a:ea typeface="Poppins"/>
                <a:cs typeface="Poppins"/>
                <a:sym typeface="Poppins"/>
              </a:rPr>
              <a:t>komutlarını</a:t>
            </a:r>
            <a:r>
              <a:rPr lang="en-US" sz="2300" dirty="0">
                <a:solidFill>
                  <a:schemeClr val="bg1"/>
                </a:solidFill>
                <a:latin typeface="poppins"/>
                <a:ea typeface="Poppins"/>
                <a:cs typeface="Poppins"/>
                <a:sym typeface="Poppins"/>
              </a:rPr>
              <a:t> </a:t>
            </a:r>
            <a:r>
              <a:rPr lang="en-US" sz="2300" err="1">
                <a:solidFill>
                  <a:schemeClr val="bg1"/>
                </a:solidFill>
                <a:latin typeface="poppins"/>
                <a:ea typeface="Poppins"/>
                <a:cs typeface="Poppins"/>
                <a:sym typeface="Poppins"/>
              </a:rPr>
              <a:t>ve</a:t>
            </a:r>
            <a:r>
              <a:rPr lang="en-US" sz="2300" dirty="0">
                <a:solidFill>
                  <a:schemeClr val="bg1"/>
                </a:solidFill>
                <a:latin typeface="poppins"/>
                <a:ea typeface="Poppins"/>
                <a:cs typeface="Poppins"/>
                <a:sym typeface="Poppins"/>
              </a:rPr>
              <a:t> </a:t>
            </a:r>
            <a:r>
              <a:rPr lang="en-US" sz="2300" err="1">
                <a:solidFill>
                  <a:schemeClr val="bg1"/>
                </a:solidFill>
                <a:latin typeface="poppins"/>
                <a:ea typeface="Poppins"/>
                <a:cs typeface="Poppins"/>
                <a:sym typeface="Poppins"/>
              </a:rPr>
              <a:t>uygulamalarını</a:t>
            </a:r>
            <a:r>
              <a:rPr lang="en-US" sz="2300" dirty="0">
                <a:solidFill>
                  <a:schemeClr val="bg1"/>
                </a:solidFill>
                <a:latin typeface="poppins"/>
                <a:ea typeface="Poppins"/>
                <a:cs typeface="Poppins"/>
                <a:sym typeface="Poppins"/>
              </a:rPr>
              <a:t> </a:t>
            </a:r>
            <a:r>
              <a:rPr lang="en-US" sz="2300" err="1">
                <a:solidFill>
                  <a:schemeClr val="bg1"/>
                </a:solidFill>
                <a:latin typeface="poppins"/>
                <a:ea typeface="Poppins"/>
                <a:cs typeface="Poppins"/>
                <a:sym typeface="Poppins"/>
              </a:rPr>
              <a:t>gösterir</a:t>
            </a:r>
            <a:r>
              <a:rPr lang="en-US" sz="2300" dirty="0">
                <a:solidFill>
                  <a:schemeClr val="bg1"/>
                </a:solidFill>
                <a:latin typeface="poppins"/>
                <a:ea typeface="Poppins"/>
                <a:cs typeface="Poppins"/>
                <a:sym typeface="Poppins"/>
              </a:rPr>
              <a:t>.</a:t>
            </a:r>
            <a:endParaRPr lang="en-US" sz="2300" dirty="0">
              <a:solidFill>
                <a:schemeClr val="bg1"/>
              </a:solidFill>
              <a:latin typeface="poppins"/>
              <a:ea typeface="Poppins"/>
              <a:cs typeface="Poppins"/>
            </a:endParaRPr>
          </a:p>
          <a:p>
            <a:pPr marL="518160" lvl="1" indent="-259080" algn="just">
              <a:lnSpc>
                <a:spcPts val="4079"/>
              </a:lnSpc>
              <a:buFont typeface="Arial"/>
              <a:buChar char="•"/>
            </a:pPr>
            <a:r>
              <a:rPr lang="en-US" sz="2300" err="1">
                <a:solidFill>
                  <a:schemeClr val="bg1"/>
                </a:solidFill>
                <a:latin typeface="poppins"/>
                <a:ea typeface="Poppins"/>
                <a:cs typeface="Poppins"/>
                <a:sym typeface="Poppins"/>
              </a:rPr>
              <a:t>Desteklediği</a:t>
            </a:r>
            <a:r>
              <a:rPr lang="en-US" sz="2300" dirty="0">
                <a:solidFill>
                  <a:schemeClr val="bg1"/>
                </a:solidFill>
                <a:latin typeface="poppins"/>
                <a:ea typeface="Poppins"/>
                <a:cs typeface="Poppins"/>
                <a:sym typeface="Poppins"/>
              </a:rPr>
              <a:t> </a:t>
            </a:r>
            <a:r>
              <a:rPr lang="en-US" sz="2300" err="1">
                <a:solidFill>
                  <a:schemeClr val="bg1"/>
                </a:solidFill>
                <a:latin typeface="poppins"/>
                <a:ea typeface="Poppins"/>
                <a:cs typeface="Poppins"/>
                <a:sym typeface="Poppins"/>
              </a:rPr>
              <a:t>protokolleri</a:t>
            </a:r>
            <a:r>
              <a:rPr lang="en-US" sz="2300" dirty="0">
                <a:solidFill>
                  <a:schemeClr val="bg1"/>
                </a:solidFill>
                <a:latin typeface="poppins"/>
                <a:cs typeface="poppins"/>
                <a:sym typeface="Poppins"/>
              </a:rPr>
              <a:t> lister.</a:t>
            </a:r>
            <a:endParaRPr lang="en-US" sz="2300" dirty="0">
              <a:solidFill>
                <a:schemeClr val="bg1"/>
              </a:solidFill>
              <a:latin typeface="poppins"/>
              <a:cs typeface="poppins"/>
            </a:endParaRPr>
          </a:p>
          <a:p>
            <a:pPr marL="601980" lvl="1" indent="-342900" algn="just">
              <a:lnSpc>
                <a:spcPts val="4079"/>
              </a:lnSpc>
              <a:buFont typeface="Arial"/>
              <a:buChar char="•"/>
            </a:pPr>
            <a:r>
              <a:rPr lang="en-US" sz="2300">
                <a:solidFill>
                  <a:schemeClr val="bg1"/>
                </a:solidFill>
                <a:latin typeface="poppins"/>
                <a:ea typeface="Poppins"/>
                <a:cs typeface="Poppins"/>
                <a:sym typeface="Poppins"/>
              </a:rPr>
              <a:t>Örnek </a:t>
            </a:r>
            <a:r>
              <a:rPr lang="en-US" sz="2300" err="1">
                <a:solidFill>
                  <a:schemeClr val="bg1"/>
                </a:solidFill>
                <a:latin typeface="poppins"/>
                <a:ea typeface="Poppins"/>
                <a:cs typeface="Poppins"/>
                <a:sym typeface="Poppins"/>
              </a:rPr>
              <a:t>kullanım</a:t>
            </a:r>
            <a:r>
              <a:rPr lang="en-US" sz="2300" dirty="0">
                <a:solidFill>
                  <a:schemeClr val="bg1"/>
                </a:solidFill>
                <a:latin typeface="poppins"/>
                <a:ea typeface="Poppins"/>
                <a:cs typeface="Poppins"/>
                <a:sym typeface="Poppins"/>
              </a:rPr>
              <a:t> </a:t>
            </a:r>
            <a:r>
              <a:rPr lang="en-US" sz="2300" err="1">
                <a:solidFill>
                  <a:schemeClr val="bg1"/>
                </a:solidFill>
                <a:latin typeface="poppins"/>
                <a:ea typeface="Poppins"/>
                <a:cs typeface="Poppins"/>
                <a:sym typeface="Poppins"/>
              </a:rPr>
              <a:t>senaryoları</a:t>
            </a:r>
            <a:r>
              <a:rPr lang="en-US" sz="2300" dirty="0">
                <a:solidFill>
                  <a:schemeClr val="bg1"/>
                </a:solidFill>
                <a:latin typeface="poppins"/>
                <a:ea typeface="Poppins"/>
                <a:cs typeface="Poppins"/>
                <a:sym typeface="Poppins"/>
              </a:rPr>
              <a:t> </a:t>
            </a:r>
            <a:r>
              <a:rPr lang="en-US" sz="2300" err="1">
                <a:solidFill>
                  <a:schemeClr val="bg1"/>
                </a:solidFill>
                <a:latin typeface="poppins"/>
                <a:ea typeface="Poppins"/>
                <a:cs typeface="Poppins"/>
                <a:sym typeface="Poppins"/>
              </a:rPr>
              <a:t>sunar</a:t>
            </a:r>
            <a:r>
              <a:rPr lang="en-US" sz="2300">
                <a:solidFill>
                  <a:schemeClr val="bg1"/>
                </a:solidFill>
                <a:latin typeface="poppins"/>
                <a:ea typeface="Poppins"/>
                <a:cs typeface="Poppins"/>
                <a:sym typeface="Poppins"/>
              </a:rPr>
              <a:t>.</a:t>
            </a:r>
            <a:endParaRPr lang="en-US" sz="2300" u="sng">
              <a:solidFill>
                <a:schemeClr val="bg1"/>
              </a:solidFill>
              <a:latin typeface="poppins"/>
              <a:ea typeface="Poppins"/>
              <a:cs typeface="Poppins"/>
            </a:endParaRPr>
          </a:p>
          <a:p>
            <a:pPr algn="just">
              <a:lnSpc>
                <a:spcPts val="4079"/>
              </a:lnSpc>
            </a:pPr>
            <a:endParaRPr lang="en-US" sz="2400">
              <a:solidFill>
                <a:srgbClr val="FFFFFF"/>
              </a:solidFill>
              <a:latin typeface="Poppins"/>
              <a:ea typeface="Poppins"/>
              <a:cs typeface="Poppins"/>
              <a:sym typeface="Poppins"/>
            </a:endParaRPr>
          </a:p>
          <a:p>
            <a:pPr algn="just">
              <a:lnSpc>
                <a:spcPts val="4079"/>
              </a:lnSpc>
            </a:pPr>
            <a:endParaRPr lang="en-US" sz="2400">
              <a:solidFill>
                <a:srgbClr val="FFFFFF"/>
              </a:solidFill>
              <a:latin typeface="Poppins"/>
              <a:ea typeface="Poppins"/>
              <a:cs typeface="Poppins"/>
              <a:sym typeface="Poppins"/>
            </a:endParaRPr>
          </a:p>
          <a:p>
            <a:pPr algn="just">
              <a:lnSpc>
                <a:spcPts val="4079"/>
              </a:lnSpc>
            </a:pPr>
            <a:endParaRPr lang="en-US" sz="2400">
              <a:solidFill>
                <a:srgbClr val="FFFFFF"/>
              </a:solidFill>
              <a:latin typeface="Poppins"/>
              <a:ea typeface="Poppins"/>
              <a:cs typeface="Poppins"/>
              <a:sym typeface="Poppins"/>
            </a:endParaRPr>
          </a:p>
          <a:p>
            <a:pPr algn="just">
              <a:lnSpc>
                <a:spcPts val="4079"/>
              </a:lnSpc>
            </a:pPr>
            <a:endParaRPr lang="en-US" sz="2400">
              <a:solidFill>
                <a:srgbClr val="FFFFFF"/>
              </a:solidFill>
              <a:latin typeface="Poppins"/>
              <a:ea typeface="Poppins"/>
              <a:cs typeface="Poppins"/>
              <a:sym typeface="Poppins"/>
            </a:endParaRPr>
          </a:p>
        </p:txBody>
      </p:sp>
      <p:sp>
        <p:nvSpPr>
          <p:cNvPr id="23" name="TextBox 23"/>
          <p:cNvSpPr txBox="1"/>
          <p:nvPr/>
        </p:nvSpPr>
        <p:spPr>
          <a:xfrm>
            <a:off x="1550216" y="654100"/>
            <a:ext cx="10825098" cy="1542287"/>
          </a:xfrm>
          <a:prstGeom prst="rect">
            <a:avLst/>
          </a:prstGeom>
        </p:spPr>
        <p:txBody>
          <a:bodyPr lIns="0" tIns="0" rIns="0" bIns="0" rtlCol="0" anchor="t">
            <a:spAutoFit/>
          </a:bodyPr>
          <a:lstStyle/>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HYDRA'NIN SÖZDIZIMINI ANLAMAK</a:t>
            </a:r>
          </a:p>
          <a:p>
            <a:pPr algn="l">
              <a:lnSpc>
                <a:spcPts val="2975"/>
              </a:lnSpc>
            </a:pPr>
            <a:endParaRPr lang="en-US" sz="3099" b="1">
              <a:solidFill>
                <a:srgbClr val="FFFFFF"/>
              </a:solidFill>
              <a:latin typeface="Poppins Bold"/>
              <a:ea typeface="Poppins Bold"/>
              <a:cs typeface="Poppins Bold"/>
              <a:sym typeface="Poppins Bold"/>
            </a:endParaRPr>
          </a:p>
          <a:p>
            <a:pPr algn="l">
              <a:lnSpc>
                <a:spcPts val="2975"/>
              </a:lnSpc>
            </a:pPr>
            <a:endParaRPr lang="en-US" sz="3099" b="1">
              <a:solidFill>
                <a:srgbClr val="FFFFFF"/>
              </a:solidFill>
              <a:latin typeface="Poppins Bold"/>
              <a:ea typeface="Poppins Bold"/>
              <a:cs typeface="Poppins Bold"/>
              <a:sym typeface="Poppi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917764"/>
            <a:ext cx="16230600" cy="807119"/>
            <a:chOff x="0" y="0"/>
            <a:chExt cx="2287793" cy="113768"/>
          </a:xfrm>
        </p:grpSpPr>
        <p:sp>
          <p:nvSpPr>
            <p:cNvPr id="3" name="Freeform 3"/>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18208"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650621" y="8790649"/>
            <a:ext cx="608679" cy="602564"/>
            <a:chOff x="0" y="0"/>
            <a:chExt cx="85797" cy="84935"/>
          </a:xfrm>
        </p:grpSpPr>
        <p:sp>
          <p:nvSpPr>
            <p:cNvPr id="7" name="Freeform 7"/>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8" name="TextBox 8"/>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894021" y="3234161"/>
            <a:ext cx="8233950" cy="5450234"/>
            <a:chOff x="0" y="0"/>
            <a:chExt cx="1160621" cy="768241"/>
          </a:xfrm>
        </p:grpSpPr>
        <p:sp>
          <p:nvSpPr>
            <p:cNvPr id="10" name="Freeform 10"/>
            <p:cNvSpPr/>
            <p:nvPr/>
          </p:nvSpPr>
          <p:spPr>
            <a:xfrm>
              <a:off x="0" y="0"/>
              <a:ext cx="1160621" cy="768241"/>
            </a:xfrm>
            <a:custGeom>
              <a:avLst/>
              <a:gdLst/>
              <a:ahLst/>
              <a:cxnLst/>
              <a:rect l="l" t="t" r="r" b="b"/>
              <a:pathLst>
                <a:path w="1160621" h="768241">
                  <a:moveTo>
                    <a:pt x="18805" y="0"/>
                  </a:moveTo>
                  <a:lnTo>
                    <a:pt x="1141816" y="0"/>
                  </a:lnTo>
                  <a:cubicBezTo>
                    <a:pt x="1146803" y="0"/>
                    <a:pt x="1151586" y="1981"/>
                    <a:pt x="1155113" y="5508"/>
                  </a:cubicBezTo>
                  <a:cubicBezTo>
                    <a:pt x="1158640" y="9034"/>
                    <a:pt x="1160621" y="13818"/>
                    <a:pt x="1160621" y="18805"/>
                  </a:cubicBezTo>
                  <a:lnTo>
                    <a:pt x="1160621" y="749436"/>
                  </a:lnTo>
                  <a:cubicBezTo>
                    <a:pt x="1160621" y="754423"/>
                    <a:pt x="1158640" y="759206"/>
                    <a:pt x="1155113" y="762733"/>
                  </a:cubicBezTo>
                  <a:cubicBezTo>
                    <a:pt x="1151586" y="766259"/>
                    <a:pt x="1146803" y="768241"/>
                    <a:pt x="1141816" y="768241"/>
                  </a:cubicBezTo>
                  <a:lnTo>
                    <a:pt x="18805" y="768241"/>
                  </a:lnTo>
                  <a:cubicBezTo>
                    <a:pt x="13818" y="768241"/>
                    <a:pt x="9034" y="766259"/>
                    <a:pt x="5508" y="762733"/>
                  </a:cubicBezTo>
                  <a:cubicBezTo>
                    <a:pt x="1981" y="759206"/>
                    <a:pt x="0" y="754423"/>
                    <a:pt x="0" y="749436"/>
                  </a:cubicBezTo>
                  <a:lnTo>
                    <a:pt x="0" y="18805"/>
                  </a:lnTo>
                  <a:cubicBezTo>
                    <a:pt x="0" y="13818"/>
                    <a:pt x="1981" y="9034"/>
                    <a:pt x="5508" y="5508"/>
                  </a:cubicBezTo>
                  <a:cubicBezTo>
                    <a:pt x="9034" y="1981"/>
                    <a:pt x="13818" y="0"/>
                    <a:pt x="18805"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1" name="TextBox 11"/>
            <p:cNvSpPr txBox="1"/>
            <p:nvPr/>
          </p:nvSpPr>
          <p:spPr>
            <a:xfrm>
              <a:off x="0" y="-38100"/>
              <a:ext cx="1160621" cy="80634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539569" y="2586876"/>
            <a:ext cx="6811194" cy="5457833"/>
            <a:chOff x="0" y="0"/>
            <a:chExt cx="1055232" cy="845561"/>
          </a:xfrm>
        </p:grpSpPr>
        <p:sp>
          <p:nvSpPr>
            <p:cNvPr id="13" name="Freeform 13"/>
            <p:cNvSpPr/>
            <p:nvPr/>
          </p:nvSpPr>
          <p:spPr>
            <a:xfrm>
              <a:off x="0" y="0"/>
              <a:ext cx="1055232" cy="845561"/>
            </a:xfrm>
            <a:custGeom>
              <a:avLst/>
              <a:gdLst/>
              <a:ahLst/>
              <a:cxnLst/>
              <a:rect l="l" t="t" r="r" b="b"/>
              <a:pathLst>
                <a:path w="1055232" h="845561">
                  <a:moveTo>
                    <a:pt x="26143" y="0"/>
                  </a:moveTo>
                  <a:lnTo>
                    <a:pt x="1029089" y="0"/>
                  </a:lnTo>
                  <a:cubicBezTo>
                    <a:pt x="1036023" y="0"/>
                    <a:pt x="1042672" y="2754"/>
                    <a:pt x="1047575" y="7657"/>
                  </a:cubicBezTo>
                  <a:cubicBezTo>
                    <a:pt x="1052478" y="12560"/>
                    <a:pt x="1055232" y="19209"/>
                    <a:pt x="1055232" y="26143"/>
                  </a:cubicBezTo>
                  <a:lnTo>
                    <a:pt x="1055232" y="819418"/>
                  </a:lnTo>
                  <a:cubicBezTo>
                    <a:pt x="1055232" y="833857"/>
                    <a:pt x="1043528" y="845561"/>
                    <a:pt x="1029089" y="845561"/>
                  </a:cubicBezTo>
                  <a:lnTo>
                    <a:pt x="26143" y="845561"/>
                  </a:lnTo>
                  <a:cubicBezTo>
                    <a:pt x="11705" y="845561"/>
                    <a:pt x="0" y="833857"/>
                    <a:pt x="0" y="819418"/>
                  </a:cubicBezTo>
                  <a:lnTo>
                    <a:pt x="0" y="26143"/>
                  </a:lnTo>
                  <a:cubicBezTo>
                    <a:pt x="0" y="11705"/>
                    <a:pt x="11705" y="0"/>
                    <a:pt x="26143" y="0"/>
                  </a:cubicBezTo>
                  <a:close/>
                </a:path>
              </a:pathLst>
            </a:custGeom>
            <a:blipFill>
              <a:blip r:embed="rId4"/>
              <a:stretch>
                <a:fillRect t="-13249" b="-13249"/>
              </a:stretch>
            </a:blipFill>
          </p:spPr>
        </p:sp>
      </p:grpSp>
      <p:sp>
        <p:nvSpPr>
          <p:cNvPr id="14" name="TextBox 14"/>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8</a:t>
            </a:r>
          </a:p>
        </p:txBody>
      </p:sp>
      <p:sp>
        <p:nvSpPr>
          <p:cNvPr id="15" name="TextBox 15"/>
          <p:cNvSpPr txBox="1"/>
          <p:nvPr/>
        </p:nvSpPr>
        <p:spPr>
          <a:xfrm>
            <a:off x="9144000" y="1927072"/>
            <a:ext cx="6130516" cy="1123950"/>
          </a:xfrm>
          <a:prstGeom prst="rect">
            <a:avLst/>
          </a:prstGeom>
        </p:spPr>
        <p:txBody>
          <a:bodyPr lIns="0" tIns="0" rIns="0" bIns="0" rtlCol="0" anchor="t">
            <a:spAutoFit/>
          </a:bodyPr>
          <a:lstStyle/>
          <a:p>
            <a:pPr algn="l">
              <a:lnSpc>
                <a:spcPts val="8025"/>
              </a:lnSpc>
            </a:pPr>
            <a:r>
              <a:rPr lang="en-US" sz="7500" b="1">
                <a:solidFill>
                  <a:srgbClr val="FFFFFF"/>
                </a:solidFill>
                <a:latin typeface="Poppins Bold"/>
                <a:ea typeface="Poppins Bold"/>
                <a:cs typeface="Poppins Bold"/>
                <a:sym typeface="Poppins Bold"/>
              </a:rPr>
              <a:t>TRYHACKME</a:t>
            </a:r>
          </a:p>
        </p:txBody>
      </p:sp>
      <p:sp>
        <p:nvSpPr>
          <p:cNvPr id="16" name="TextBox 16"/>
          <p:cNvSpPr txBox="1"/>
          <p:nvPr/>
        </p:nvSpPr>
        <p:spPr>
          <a:xfrm>
            <a:off x="9396458" y="3387725"/>
            <a:ext cx="6417594" cy="5568950"/>
          </a:xfrm>
          <a:prstGeom prst="rect">
            <a:avLst/>
          </a:prstGeom>
        </p:spPr>
        <p:txBody>
          <a:bodyPr lIns="0" tIns="0" rIns="0" bIns="0" rtlCol="0" anchor="t">
            <a:spAutoFit/>
          </a:bodyPr>
          <a:lstStyle/>
          <a:p>
            <a:pPr marL="431801" lvl="1" indent="-215900" algn="just">
              <a:lnSpc>
                <a:spcPts val="3400"/>
              </a:lnSpc>
              <a:buFont typeface="Arial"/>
              <a:buChar char="•"/>
            </a:pPr>
            <a:r>
              <a:rPr lang="en-US" sz="2000">
                <a:solidFill>
                  <a:srgbClr val="FFFFFF"/>
                </a:solidFill>
                <a:latin typeface="Poppins"/>
                <a:ea typeface="Poppins"/>
                <a:cs typeface="Poppins"/>
                <a:sym typeface="Poppins"/>
              </a:rPr>
              <a:t>TryHackMe platformuna kayıt olduktan sonra arama butonuna Hydra yazıp ilgili odaya başlıyoruz. Daha sonra Start Machine diyerek makinemizi başlatıyoruz.</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İlk olarak makinayı başlattığımızda bana tanımlanan IP adresi 10.10.23.42’dir.</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Tarayıcımıza bu IP adresini kullanarak eriştiğimizde karşımıza görseldeki gibi bir ekran geliyor.</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İlk soruda bize kullanıcı adının “molly” olduğundan bahsetmiş bizde bu kullanıcı adı üzerinden işlemlerimize devam edeceğiz.</a:t>
            </a:r>
          </a:p>
          <a:p>
            <a:pPr algn="just">
              <a:lnSpc>
                <a:spcPts val="3400"/>
              </a:lnSpc>
            </a:pPr>
            <a:endParaRPr lang="en-US" sz="2000">
              <a:solidFill>
                <a:srgbClr val="FFFFFF"/>
              </a:solidFill>
              <a:latin typeface="Poppins"/>
              <a:ea typeface="Poppins"/>
              <a:cs typeface="Poppins"/>
              <a:sym typeface="Poppins"/>
            </a:endParaRPr>
          </a:p>
        </p:txBody>
      </p:sp>
      <p:sp>
        <p:nvSpPr>
          <p:cNvPr id="17" name="TextBox 17"/>
          <p:cNvSpPr txBox="1"/>
          <p:nvPr/>
        </p:nvSpPr>
        <p:spPr>
          <a:xfrm>
            <a:off x="1780158" y="380132"/>
            <a:ext cx="10825098" cy="1913762"/>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 WEB FORMUNU KIRMAK</a:t>
            </a:r>
          </a:p>
          <a:p>
            <a:pPr algn="l">
              <a:lnSpc>
                <a:spcPts val="2975"/>
              </a:lnSpc>
            </a:pPr>
            <a:endParaRPr lang="en-US" sz="3099" b="1">
              <a:solidFill>
                <a:srgbClr val="FFFFFF"/>
              </a:solidFill>
              <a:latin typeface="Poppins Bold"/>
              <a:ea typeface="Poppins Bold"/>
              <a:cs typeface="Poppins Bold"/>
              <a:sym typeface="Poppins Bold"/>
            </a:endParaRPr>
          </a:p>
          <a:p>
            <a:pPr algn="l">
              <a:lnSpc>
                <a:spcPts val="2975"/>
              </a:lnSpc>
            </a:pPr>
            <a:endParaRPr lang="en-US" sz="3099" b="1">
              <a:solidFill>
                <a:srgbClr val="FFFFFF"/>
              </a:solidFill>
              <a:latin typeface="Poppins Bold"/>
              <a:ea typeface="Poppins Bold"/>
              <a:cs typeface="Poppins Bold"/>
              <a:sym typeface="Poppi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01B0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650621" y="8790649"/>
            <a:ext cx="608679" cy="602564"/>
            <a:chOff x="0" y="0"/>
            <a:chExt cx="85797" cy="84935"/>
          </a:xfrm>
        </p:grpSpPr>
        <p:sp>
          <p:nvSpPr>
            <p:cNvPr id="3" name="Freeform 3"/>
            <p:cNvSpPr/>
            <p:nvPr/>
          </p:nvSpPr>
          <p:spPr>
            <a:xfrm>
              <a:off x="0" y="0"/>
              <a:ext cx="85797" cy="84935"/>
            </a:xfrm>
            <a:custGeom>
              <a:avLst/>
              <a:gdLst/>
              <a:ahLst/>
              <a:cxnLst/>
              <a:rect l="l" t="t" r="r" b="b"/>
              <a:pathLst>
                <a:path w="85797" h="84935">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4" name="TextBox 4"/>
            <p:cNvSpPr txBox="1"/>
            <p:nvPr/>
          </p:nvSpPr>
          <p:spPr>
            <a:xfrm>
              <a:off x="0" y="-57150"/>
              <a:ext cx="85797" cy="1420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6781949" y="8832850"/>
            <a:ext cx="346022"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9</a:t>
            </a:r>
          </a:p>
        </p:txBody>
      </p:sp>
      <p:grpSp>
        <p:nvGrpSpPr>
          <p:cNvPr id="6" name="Group 6"/>
          <p:cNvGrpSpPr/>
          <p:nvPr/>
        </p:nvGrpSpPr>
        <p:grpSpPr>
          <a:xfrm>
            <a:off x="-2960935" y="2284661"/>
            <a:ext cx="9538701" cy="953870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38194" y="2544997"/>
            <a:ext cx="9018030" cy="901803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494286" y="2871676"/>
            <a:ext cx="8364672" cy="836467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888" r="-38888"/>
              </a:stretch>
            </a:blipFill>
          </p:spPr>
        </p:sp>
      </p:grpSp>
      <p:grpSp>
        <p:nvGrpSpPr>
          <p:cNvPr id="14" name="Group 14"/>
          <p:cNvGrpSpPr/>
          <p:nvPr/>
        </p:nvGrpSpPr>
        <p:grpSpPr>
          <a:xfrm>
            <a:off x="7567272" y="6719236"/>
            <a:ext cx="9387688" cy="1961475"/>
            <a:chOff x="0" y="0"/>
            <a:chExt cx="2472478" cy="516602"/>
          </a:xfrm>
        </p:grpSpPr>
        <p:sp>
          <p:nvSpPr>
            <p:cNvPr id="15" name="Freeform 15"/>
            <p:cNvSpPr/>
            <p:nvPr/>
          </p:nvSpPr>
          <p:spPr>
            <a:xfrm>
              <a:off x="0" y="0"/>
              <a:ext cx="2472478" cy="516602"/>
            </a:xfrm>
            <a:custGeom>
              <a:avLst/>
              <a:gdLst/>
              <a:ahLst/>
              <a:cxnLst/>
              <a:rect l="l" t="t" r="r" b="b"/>
              <a:pathLst>
                <a:path w="2472478" h="516602">
                  <a:moveTo>
                    <a:pt x="42059" y="0"/>
                  </a:moveTo>
                  <a:lnTo>
                    <a:pt x="2430419" y="0"/>
                  </a:lnTo>
                  <a:cubicBezTo>
                    <a:pt x="2441573" y="0"/>
                    <a:pt x="2452271" y="4431"/>
                    <a:pt x="2460159" y="12319"/>
                  </a:cubicBezTo>
                  <a:cubicBezTo>
                    <a:pt x="2468046" y="20206"/>
                    <a:pt x="2472478" y="30904"/>
                    <a:pt x="2472478" y="42059"/>
                  </a:cubicBezTo>
                  <a:lnTo>
                    <a:pt x="2472478" y="474543"/>
                  </a:lnTo>
                  <a:cubicBezTo>
                    <a:pt x="2472478" y="485698"/>
                    <a:pt x="2468046" y="496396"/>
                    <a:pt x="2460159" y="504284"/>
                  </a:cubicBezTo>
                  <a:cubicBezTo>
                    <a:pt x="2452271" y="512171"/>
                    <a:pt x="2441573" y="516602"/>
                    <a:pt x="2430419" y="516602"/>
                  </a:cubicBezTo>
                  <a:lnTo>
                    <a:pt x="42059" y="516602"/>
                  </a:lnTo>
                  <a:cubicBezTo>
                    <a:pt x="30904" y="516602"/>
                    <a:pt x="20206" y="512171"/>
                    <a:pt x="12319" y="504284"/>
                  </a:cubicBezTo>
                  <a:cubicBezTo>
                    <a:pt x="4431" y="496396"/>
                    <a:pt x="0" y="485698"/>
                    <a:pt x="0" y="474543"/>
                  </a:cubicBezTo>
                  <a:lnTo>
                    <a:pt x="0" y="42059"/>
                  </a:lnTo>
                  <a:cubicBezTo>
                    <a:pt x="0" y="30904"/>
                    <a:pt x="4431" y="20206"/>
                    <a:pt x="12319" y="12319"/>
                  </a:cubicBezTo>
                  <a:cubicBezTo>
                    <a:pt x="20206" y="4431"/>
                    <a:pt x="30904" y="0"/>
                    <a:pt x="42059" y="0"/>
                  </a:cubicBezTo>
                  <a:close/>
                </a:path>
              </a:pathLst>
            </a:custGeom>
            <a:solidFill>
              <a:srgbClr val="FFFFFF"/>
            </a:solidFill>
          </p:spPr>
        </p:sp>
        <p:sp>
          <p:nvSpPr>
            <p:cNvPr id="16" name="TextBox 16"/>
            <p:cNvSpPr txBox="1"/>
            <p:nvPr/>
          </p:nvSpPr>
          <p:spPr>
            <a:xfrm>
              <a:off x="0" y="-57150"/>
              <a:ext cx="2472478" cy="573752"/>
            </a:xfrm>
            <a:prstGeom prst="rect">
              <a:avLst/>
            </a:prstGeom>
          </p:spPr>
          <p:txBody>
            <a:bodyPr lIns="50800" tIns="50800" rIns="50800" bIns="50800" rtlCol="0" anchor="ctr"/>
            <a:lstStyle/>
            <a:p>
              <a:pPr algn="ctr">
                <a:lnSpc>
                  <a:spcPts val="2799"/>
                </a:lnSpc>
              </a:pPr>
              <a:endParaRPr/>
            </a:p>
          </p:txBody>
        </p:sp>
      </p:grpSp>
      <p:sp>
        <p:nvSpPr>
          <p:cNvPr id="17" name="TextBox 17"/>
          <p:cNvSpPr txBox="1"/>
          <p:nvPr/>
        </p:nvSpPr>
        <p:spPr>
          <a:xfrm>
            <a:off x="7221250" y="1564901"/>
            <a:ext cx="9560699" cy="5489110"/>
          </a:xfrm>
          <a:prstGeom prst="rect">
            <a:avLst/>
          </a:prstGeom>
        </p:spPr>
        <p:txBody>
          <a:bodyPr lIns="0" tIns="0" rIns="0" bIns="0" rtlCol="0" anchor="t">
            <a:spAutoFit/>
          </a:bodyPr>
          <a:lstStyle/>
          <a:p>
            <a:pPr algn="just">
              <a:lnSpc>
                <a:spcPts val="3637"/>
              </a:lnSpc>
            </a:pPr>
            <a:endParaRPr/>
          </a:p>
          <a:p>
            <a:pPr marL="461944" lvl="1" indent="-230972" algn="just">
              <a:lnSpc>
                <a:spcPts val="3637"/>
              </a:lnSpc>
              <a:buFont typeface="Arial"/>
              <a:buChar char="•"/>
            </a:pPr>
            <a:r>
              <a:rPr lang="en-US" sz="2139">
                <a:solidFill>
                  <a:srgbClr val="FFFFFF"/>
                </a:solidFill>
                <a:latin typeface="Poppins"/>
                <a:ea typeface="Poppins"/>
                <a:cs typeface="Poppins"/>
                <a:sym typeface="Poppins"/>
              </a:rPr>
              <a:t>Ben ilk olarak web sitenin kaynak kodlarını görüntülediğim zaman istemin POST olduğunu gördüm ve bu istem için komutumu kullanacağım.</a:t>
            </a:r>
          </a:p>
          <a:p>
            <a:pPr marL="461944" lvl="1" indent="-230972" algn="just">
              <a:lnSpc>
                <a:spcPts val="3637"/>
              </a:lnSpc>
              <a:buFont typeface="Arial"/>
              <a:buChar char="•"/>
            </a:pPr>
            <a:r>
              <a:rPr lang="en-US" sz="2139">
                <a:solidFill>
                  <a:srgbClr val="FFFFFF"/>
                </a:solidFill>
                <a:latin typeface="Poppins"/>
                <a:ea typeface="Poppins"/>
                <a:cs typeface="Poppins"/>
                <a:sym typeface="Poppins"/>
              </a:rPr>
              <a:t>Bu adımda aşağıdaki komutu kullanarak parola kırma saldırıma başlıyorum.</a:t>
            </a:r>
          </a:p>
          <a:p>
            <a:pPr marL="461944" lvl="1" indent="-230972" algn="just">
              <a:lnSpc>
                <a:spcPts val="3637"/>
              </a:lnSpc>
              <a:buFont typeface="Arial"/>
              <a:buChar char="•"/>
            </a:pPr>
            <a:r>
              <a:rPr lang="en-US" sz="2139">
                <a:solidFill>
                  <a:srgbClr val="FFFFFF"/>
                </a:solidFill>
                <a:latin typeface="Poppins"/>
                <a:ea typeface="Poppins"/>
                <a:cs typeface="Poppins"/>
                <a:sym typeface="Poppins"/>
              </a:rPr>
              <a:t>Burada verdiğim wordlist konumum varsayılan olarak Linux içerisinde bulunan bir wordlist ve konumu “/usr/share/wordlist/rockyou.txt” dir. Siz isterseniz kendi wordlistinizi kullanabilir ya da internette yer alan diğer wordlistleri kullanabilirsiniz.</a:t>
            </a:r>
          </a:p>
          <a:p>
            <a:pPr algn="just">
              <a:lnSpc>
                <a:spcPts val="3637"/>
              </a:lnSpc>
            </a:pPr>
            <a:endParaRPr lang="en-US" sz="2139">
              <a:solidFill>
                <a:srgbClr val="FFFFFF"/>
              </a:solidFill>
              <a:latin typeface="Poppins"/>
              <a:ea typeface="Poppins"/>
              <a:cs typeface="Poppins"/>
              <a:sym typeface="Poppins"/>
            </a:endParaRPr>
          </a:p>
        </p:txBody>
      </p:sp>
      <p:grpSp>
        <p:nvGrpSpPr>
          <p:cNvPr id="18" name="Group 18"/>
          <p:cNvGrpSpPr/>
          <p:nvPr/>
        </p:nvGrpSpPr>
        <p:grpSpPr>
          <a:xfrm>
            <a:off x="1028700" y="917764"/>
            <a:ext cx="16230600" cy="807119"/>
            <a:chOff x="0" y="0"/>
            <a:chExt cx="2287793" cy="113768"/>
          </a:xfrm>
        </p:grpSpPr>
        <p:sp>
          <p:nvSpPr>
            <p:cNvPr id="19" name="Freeform 19"/>
            <p:cNvSpPr/>
            <p:nvPr/>
          </p:nvSpPr>
          <p:spPr>
            <a:xfrm>
              <a:off x="0" y="0"/>
              <a:ext cx="2287793" cy="113768"/>
            </a:xfrm>
            <a:custGeom>
              <a:avLst/>
              <a:gdLst/>
              <a:ahLst/>
              <a:cxnLst/>
              <a:rect l="l" t="t" r="r" b="b"/>
              <a:pathLst>
                <a:path w="2287793" h="113768">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1">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id="20" name="TextBox 20"/>
            <p:cNvSpPr txBox="1"/>
            <p:nvPr/>
          </p:nvSpPr>
          <p:spPr>
            <a:xfrm>
              <a:off x="0" y="-38100"/>
              <a:ext cx="2287793" cy="151868"/>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418208" y="1180053"/>
            <a:ext cx="242722" cy="275820"/>
          </a:xfrm>
          <a:custGeom>
            <a:avLst/>
            <a:gdLst/>
            <a:ahLst/>
            <a:cxnLst/>
            <a:rect l="l" t="t" r="r" b="b"/>
            <a:pathLst>
              <a:path w="242722" h="275820">
                <a:moveTo>
                  <a:pt x="0" y="0"/>
                </a:moveTo>
                <a:lnTo>
                  <a:pt x="242722" y="0"/>
                </a:lnTo>
                <a:lnTo>
                  <a:pt x="242722" y="275820"/>
                </a:lnTo>
                <a:lnTo>
                  <a:pt x="0" y="275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1763954" y="380132"/>
            <a:ext cx="10825098" cy="1913762"/>
          </a:xfrm>
          <a:prstGeom prst="rect">
            <a:avLst/>
          </a:prstGeom>
        </p:spPr>
        <p:txBody>
          <a:bodyPr lIns="0" tIns="0" rIns="0" bIns="0" rtlCol="0" anchor="t">
            <a:spAutoFit/>
          </a:bodyPr>
          <a:lstStyle/>
          <a:p>
            <a:pPr algn="l">
              <a:lnSpc>
                <a:spcPts val="2975"/>
              </a:lnSpc>
            </a:pPr>
            <a:endParaRPr/>
          </a:p>
          <a:p>
            <a:pPr algn="l">
              <a:lnSpc>
                <a:spcPts val="2975"/>
              </a:lnSpc>
            </a:pPr>
            <a:endParaRPr/>
          </a:p>
          <a:p>
            <a:pPr algn="l">
              <a:lnSpc>
                <a:spcPts val="2975"/>
              </a:lnSpc>
            </a:pPr>
            <a:r>
              <a:rPr lang="en-US" sz="3099" b="1">
                <a:solidFill>
                  <a:srgbClr val="FFFFFF"/>
                </a:solidFill>
                <a:latin typeface="Poppins Bold"/>
                <a:ea typeface="Poppins Bold"/>
                <a:cs typeface="Poppins Bold"/>
                <a:sym typeface="Poppins Bold"/>
              </a:rPr>
              <a:t>UYGULAMA - WEB FORMUNU KIRMAK</a:t>
            </a:r>
          </a:p>
          <a:p>
            <a:pPr algn="l">
              <a:lnSpc>
                <a:spcPts val="2975"/>
              </a:lnSpc>
            </a:pPr>
            <a:endParaRPr lang="en-US" sz="3099" b="1">
              <a:solidFill>
                <a:srgbClr val="FFFFFF"/>
              </a:solidFill>
              <a:latin typeface="Poppins Bold"/>
              <a:ea typeface="Poppins Bold"/>
              <a:cs typeface="Poppins Bold"/>
              <a:sym typeface="Poppins Bold"/>
            </a:endParaRPr>
          </a:p>
          <a:p>
            <a:pPr algn="l">
              <a:lnSpc>
                <a:spcPts val="2975"/>
              </a:lnSpc>
            </a:pPr>
            <a:endParaRPr lang="en-US" sz="3099" b="1">
              <a:solidFill>
                <a:srgbClr val="FFFFFF"/>
              </a:solidFill>
              <a:latin typeface="Poppins Bold"/>
              <a:ea typeface="Poppins Bold"/>
              <a:cs typeface="Poppins Bold"/>
              <a:sym typeface="Poppins Bold"/>
            </a:endParaRPr>
          </a:p>
        </p:txBody>
      </p:sp>
      <p:sp>
        <p:nvSpPr>
          <p:cNvPr id="23" name="TextBox 23"/>
          <p:cNvSpPr txBox="1"/>
          <p:nvPr/>
        </p:nvSpPr>
        <p:spPr>
          <a:xfrm>
            <a:off x="7885876" y="6939712"/>
            <a:ext cx="8577469" cy="2477960"/>
          </a:xfrm>
          <a:prstGeom prst="rect">
            <a:avLst/>
          </a:prstGeom>
        </p:spPr>
        <p:txBody>
          <a:bodyPr lIns="0" tIns="0" rIns="0" bIns="0" rtlCol="0" anchor="t">
            <a:spAutoFit/>
          </a:bodyPr>
          <a:lstStyle/>
          <a:p>
            <a:pPr algn="just">
              <a:lnSpc>
                <a:spcPts val="3302"/>
              </a:lnSpc>
            </a:pPr>
            <a:r>
              <a:rPr lang="en-US" sz="1942" b="1">
                <a:solidFill>
                  <a:srgbClr val="050B0D"/>
                </a:solidFill>
                <a:latin typeface="Poppins Bold"/>
                <a:ea typeface="Poppins Bold"/>
                <a:cs typeface="Poppins Bold"/>
                <a:sym typeface="Poppins Bold"/>
              </a:rPr>
              <a:t>hydra -l molly -P /usr/share/wordlists/rockyou.txt 10.10.23.42 http-post-form “/login:username=^USER^&amp;password=^PASS^:Your username or password is incorrect.”</a:t>
            </a:r>
          </a:p>
          <a:p>
            <a:pPr algn="just">
              <a:lnSpc>
                <a:spcPts val="3302"/>
              </a:lnSpc>
            </a:pPr>
            <a:endParaRPr lang="en-US" sz="1942" b="1">
              <a:solidFill>
                <a:srgbClr val="050B0D"/>
              </a:solidFill>
              <a:latin typeface="Poppins Bold"/>
              <a:ea typeface="Poppins Bold"/>
              <a:cs typeface="Poppins Bold"/>
              <a:sym typeface="Poppins Bold"/>
            </a:endParaRPr>
          </a:p>
          <a:p>
            <a:pPr algn="just">
              <a:lnSpc>
                <a:spcPts val="3302"/>
              </a:lnSpc>
            </a:pPr>
            <a:endParaRPr lang="en-US" sz="1942" b="1">
              <a:solidFill>
                <a:srgbClr val="050B0D"/>
              </a:solidFill>
              <a:latin typeface="Poppins Bold"/>
              <a:ea typeface="Poppins Bold"/>
              <a:cs typeface="Poppins Bold"/>
              <a:sym typeface="Poppins Bold"/>
            </a:endParaRPr>
          </a:p>
          <a:p>
            <a:pPr algn="r">
              <a:lnSpc>
                <a:spcPts val="3302"/>
              </a:lnSpc>
            </a:pPr>
            <a:endParaRPr lang="en-US" sz="1942" b="1">
              <a:solidFill>
                <a:srgbClr val="050B0D"/>
              </a:solidFill>
              <a:latin typeface="Poppins Bold"/>
              <a:ea typeface="Poppins Bold"/>
              <a:cs typeface="Poppins Bold"/>
              <a:sym typeface="Poppi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Özel</PresentationFormat>
  <Paragraphs>0</Paragraphs>
  <Slides>21</Slides>
  <Notes>0</Notes>
  <HiddenSlides>0</HiddenSlides>
  <MMClips>0</MMClips>
  <ScaleCrop>false</ScaleCrop>
  <HeadingPairs>
    <vt:vector size="4" baseType="variant">
      <vt:variant>
        <vt:lpstr>Tema</vt:lpstr>
      </vt:variant>
      <vt:variant>
        <vt:i4>1</vt:i4>
      </vt:variant>
      <vt:variant>
        <vt:lpstr>Slayt Başlıkları</vt:lpstr>
      </vt:variant>
      <vt:variant>
        <vt:i4>21</vt:i4>
      </vt:variant>
    </vt:vector>
  </HeadingPairs>
  <TitlesOfParts>
    <vt:vector size="22" baseType="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dc:title>
  <cp:revision>36</cp:revision>
  <dcterms:created xsi:type="dcterms:W3CDTF">2006-08-16T00:00:00Z</dcterms:created>
  <dcterms:modified xsi:type="dcterms:W3CDTF">2024-12-11T06:40:30Z</dcterms:modified>
  <dc:identifier>DAGY0nrgio4</dc:identifier>
</cp:coreProperties>
</file>